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2" r:id="rId2"/>
    <p:sldId id="367" r:id="rId3"/>
    <p:sldId id="399" r:id="rId4"/>
    <p:sldId id="383" r:id="rId5"/>
    <p:sldId id="413" r:id="rId6"/>
    <p:sldId id="360" r:id="rId7"/>
    <p:sldId id="410" r:id="rId8"/>
    <p:sldId id="411" r:id="rId9"/>
    <p:sldId id="404" r:id="rId10"/>
    <p:sldId id="382" r:id="rId11"/>
    <p:sldId id="408" r:id="rId12"/>
    <p:sldId id="412" r:id="rId13"/>
    <p:sldId id="374" r:id="rId14"/>
    <p:sldId id="40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263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34" autoAdjust="0"/>
    <p:restoredTop sz="50000" autoAdjust="0"/>
  </p:normalViewPr>
  <p:slideViewPr>
    <p:cSldViewPr snapToGrid="0" snapToObjects="1">
      <p:cViewPr varScale="1">
        <p:scale>
          <a:sx n="131" d="100"/>
          <a:sy n="131" d="100"/>
        </p:scale>
        <p:origin x="1192" y="184"/>
      </p:cViewPr>
      <p:guideLst>
        <p:guide orient="horz" pos="2160"/>
        <p:guide pos="2880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14" d="100"/>
          <a:sy n="114" d="100"/>
        </p:scale>
        <p:origin x="394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9A519-8D8D-B246-9342-F04A59AA3CCC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FFF4F-BCF7-044D-9693-A238F1BB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80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693C5-8F0F-7049-B9A5-E5A23CF3964B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647CA-0CA3-AC45-8251-4F70CF0A6D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5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B69170-FBF7-8241-9F9C-4B95CB08E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12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96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171450" indent="-171450">
              <a:buFont typeface="Arial"/>
              <a:buChar char="•"/>
            </a:pP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2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88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36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5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9846" y="28244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1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39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7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8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65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6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47CA-0CA3-AC45-8251-4F70CF0A6DE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5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6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8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/>
              <a:t>Click to add photo album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date and other details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dirty="0"/>
              <a:t>Drag picture to placeholder or click icon to add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10/29/19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2406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/>
              <a:t>Drag picture to placeholder or click icon to add</a:t>
            </a:r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10/29/19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951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5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1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2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9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4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6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040-25D5-8345-B4F3-C007613DF131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A72B-0BB7-374F-9B66-6F78356D6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0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05040-25D5-8345-B4F3-C007613DF131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6A72B-0BB7-374F-9B66-6F78356D6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4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u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" y="-5999"/>
            <a:ext cx="9153144" cy="6863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699921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latin typeface="+mj-lt"/>
                <a:cs typeface="Bookman Old Style"/>
              </a:rPr>
              <a:t>LAKE JOSEPHINE</a:t>
            </a:r>
          </a:p>
          <a:p>
            <a:pPr algn="ctr"/>
            <a:r>
              <a:rPr lang="en-US" sz="4600" dirty="0">
                <a:latin typeface="+mj-lt"/>
                <a:cs typeface="Bookman Old Style"/>
              </a:rPr>
              <a:t>IMPROVEMENT ASSOCIATION</a:t>
            </a:r>
          </a:p>
          <a:p>
            <a:pPr algn="ctr"/>
            <a:endParaRPr lang="en-US" sz="2600" dirty="0">
              <a:latin typeface="Bookman Old Style"/>
              <a:cs typeface="Bookman Old Style"/>
            </a:endParaRPr>
          </a:p>
          <a:p>
            <a:pPr algn="ctr"/>
            <a:endParaRPr lang="en-US" sz="2600" dirty="0">
              <a:latin typeface="Bookman Old Style"/>
              <a:cs typeface="Bookman Old Style"/>
            </a:endParaRPr>
          </a:p>
          <a:p>
            <a:pPr algn="ctr"/>
            <a:r>
              <a:rPr lang="en-US" sz="2600" dirty="0">
                <a:latin typeface="+mj-lt"/>
                <a:cs typeface="Bookman Old Style"/>
              </a:rPr>
              <a:t>Annual Meeting</a:t>
            </a:r>
          </a:p>
          <a:p>
            <a:pPr algn="ctr"/>
            <a:r>
              <a:rPr lang="en-US" sz="2600" dirty="0">
                <a:latin typeface="+mj-lt"/>
                <a:cs typeface="Bookman Old Style"/>
              </a:rPr>
              <a:t>October 28</a:t>
            </a:r>
            <a:r>
              <a:rPr lang="en-US" sz="2600" baseline="30000" dirty="0">
                <a:latin typeface="+mj-lt"/>
                <a:cs typeface="Bookman Old Style"/>
              </a:rPr>
              <a:t>th</a:t>
            </a:r>
            <a:r>
              <a:rPr lang="en-US" sz="2600" dirty="0">
                <a:latin typeface="+mj-lt"/>
                <a:cs typeface="Bookman Old Style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40830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46"/>
            <a:ext cx="8229600" cy="728055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Bookman Old Style"/>
              </a:rPr>
              <a:t>Why a Contingency Fund is Critical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00" y="1014074"/>
            <a:ext cx="7965609" cy="3318439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cs typeface="Bookman Old Style"/>
              </a:rPr>
              <a:t>Aquatic invasive species (AIS) remain a constant threat!</a:t>
            </a:r>
          </a:p>
          <a:p>
            <a:pPr lvl="1"/>
            <a:r>
              <a:rPr lang="en-US" dirty="0">
                <a:cs typeface="Bookman Old Style"/>
              </a:rPr>
              <a:t>Five Ramsey County lakes now infested with Zebra Mussels </a:t>
            </a:r>
          </a:p>
          <a:p>
            <a:pPr lvl="1"/>
            <a:r>
              <a:rPr lang="en-US" dirty="0">
                <a:cs typeface="Bookman Old Style"/>
              </a:rPr>
              <a:t>Other AIS close behind</a:t>
            </a:r>
          </a:p>
          <a:p>
            <a:endParaRPr lang="en-US" sz="1000" dirty="0">
              <a:cs typeface="Bookman Old Style"/>
            </a:endParaRPr>
          </a:p>
          <a:p>
            <a:r>
              <a:rPr lang="en-US" sz="2000" dirty="0">
                <a:cs typeface="Bookman Old Style"/>
              </a:rPr>
              <a:t>Difficult to predict monitoring &amp; treatment costs </a:t>
            </a:r>
          </a:p>
          <a:p>
            <a:pPr lvl="1"/>
            <a:r>
              <a:rPr lang="en-US" dirty="0">
                <a:cs typeface="Bookman Old Style"/>
              </a:rPr>
              <a:t>Gratis services may dry up (~$4,500 received in 2019)</a:t>
            </a:r>
          </a:p>
          <a:p>
            <a:pPr lvl="1"/>
            <a:r>
              <a:rPr lang="en-US" dirty="0">
                <a:cs typeface="Bookman Old Style"/>
              </a:rPr>
              <a:t>DNR grants to return, but amount unknown</a:t>
            </a:r>
          </a:p>
          <a:p>
            <a:pPr lvl="1"/>
            <a:r>
              <a:rPr lang="en-US" dirty="0">
                <a:cs typeface="Bookman Old Style"/>
              </a:rPr>
              <a:t>No “silver bullet”— many treatments experimental</a:t>
            </a:r>
          </a:p>
          <a:p>
            <a:pPr lvl="1"/>
            <a:endParaRPr lang="en-US" sz="1000" dirty="0">
              <a:cs typeface="Bookman Old Style"/>
            </a:endParaRPr>
          </a:p>
          <a:p>
            <a:r>
              <a:rPr lang="en-US" sz="2000" dirty="0">
                <a:cs typeface="Bookman Old Style"/>
              </a:rPr>
              <a:t>Left unchecked, AIS can destroy our lake’s ecosystem AND home values!</a:t>
            </a:r>
          </a:p>
          <a:p>
            <a:pPr marL="0" indent="0">
              <a:buNone/>
            </a:pPr>
            <a:endParaRPr lang="en-US" sz="2900" dirty="0">
              <a:cs typeface="Bookman Old Style"/>
            </a:endParaRPr>
          </a:p>
          <a:p>
            <a:pPr marL="0" indent="0">
              <a:buNone/>
            </a:pPr>
            <a:endParaRPr lang="en-US" sz="8000" dirty="0">
              <a:cs typeface="Bookman Old Style"/>
            </a:endParaRPr>
          </a:p>
          <a:p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0BFF9-D5BF-E249-BD56-24B4B64BA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624" y="4695980"/>
            <a:ext cx="1715520" cy="1784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76C7CF-C9E2-A946-ABF2-E4F23D32C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48" y="4664797"/>
            <a:ext cx="1966994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66C487-F336-BD4D-8683-2F41ECB53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546" y="4627891"/>
            <a:ext cx="1967775" cy="18352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CAF5FF-4E81-4B44-9795-1DAE4F509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509" y="4695980"/>
            <a:ext cx="2397760" cy="1645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AF15A3-C6E6-DB44-BA1B-F711619B55FF}"/>
              </a:ext>
            </a:extLst>
          </p:cNvPr>
          <p:cNvSpPr txBox="1"/>
          <p:nvPr/>
        </p:nvSpPr>
        <p:spPr>
          <a:xfrm>
            <a:off x="349048" y="6067420"/>
            <a:ext cx="1942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Flowering Rush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6A361-668F-0E44-BB1A-9FA6FCFCA872}"/>
              </a:ext>
            </a:extLst>
          </p:cNvPr>
          <p:cNvSpPr txBox="1"/>
          <p:nvPr/>
        </p:nvSpPr>
        <p:spPr>
          <a:xfrm>
            <a:off x="2321259" y="6093834"/>
            <a:ext cx="20585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Starry Stonewort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0F0C68-9528-C949-88B5-0554120118EC}"/>
              </a:ext>
            </a:extLst>
          </p:cNvPr>
          <p:cNvSpPr txBox="1"/>
          <p:nvPr/>
        </p:nvSpPr>
        <p:spPr>
          <a:xfrm>
            <a:off x="4223194" y="6094680"/>
            <a:ext cx="1967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Spiny Water Flea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F8C39E-CB0B-F040-911E-EB4223117CDC}"/>
              </a:ext>
            </a:extLst>
          </p:cNvPr>
          <p:cNvSpPr txBox="1"/>
          <p:nvPr/>
        </p:nvSpPr>
        <p:spPr>
          <a:xfrm>
            <a:off x="6147944" y="6067420"/>
            <a:ext cx="24285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Bloody Shrimp</a:t>
            </a:r>
          </a:p>
        </p:txBody>
      </p:sp>
    </p:spTree>
    <p:extLst>
      <p:ext uri="{BB962C8B-B14F-4D97-AF65-F5344CB8AC3E}">
        <p14:creationId xmlns:p14="http://schemas.microsoft.com/office/powerpoint/2010/main" val="403150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690"/>
            <a:ext cx="8229600" cy="728055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Bookman Old Style"/>
              </a:rPr>
              <a:t>Which lake would you rather call home?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534F2C-C48A-944C-9F11-7196CF75C5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73" y="1326070"/>
            <a:ext cx="3553682" cy="27504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9C5621-E36A-FD4E-831E-72F16FBD1F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328210"/>
            <a:ext cx="3155690" cy="2703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FB541A-5DED-D749-8F17-4BB76DA5F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03820"/>
            <a:ext cx="9144000" cy="2702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21E40-B4BA-DC45-AD0E-2619E03482DA}"/>
              </a:ext>
            </a:extLst>
          </p:cNvPr>
          <p:cNvSpPr txBox="1"/>
          <p:nvPr/>
        </p:nvSpPr>
        <p:spPr>
          <a:xfrm>
            <a:off x="4429955" y="3984361"/>
            <a:ext cx="68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53480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194-DBE9-774B-940C-EAC692371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Why Early Detection is Important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30C51BB-8953-AC4F-9633-8F82522BDDF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6724920"/>
              </p:ext>
            </p:extLst>
          </p:nvPr>
        </p:nvGraphicFramePr>
        <p:xfrm>
          <a:off x="903519" y="1974242"/>
          <a:ext cx="7347856" cy="458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749">
                  <a:extLst>
                    <a:ext uri="{9D8B030D-6E8A-4147-A177-3AD203B41FA5}">
                      <a16:colId xmlns:a16="http://schemas.microsoft.com/office/drawing/2014/main" val="4002869359"/>
                    </a:ext>
                  </a:extLst>
                </a:gridCol>
                <a:gridCol w="1260088">
                  <a:extLst>
                    <a:ext uri="{9D8B030D-6E8A-4147-A177-3AD203B41FA5}">
                      <a16:colId xmlns:a16="http://schemas.microsoft.com/office/drawing/2014/main" val="2969153310"/>
                    </a:ext>
                  </a:extLst>
                </a:gridCol>
                <a:gridCol w="2386361">
                  <a:extLst>
                    <a:ext uri="{9D8B030D-6E8A-4147-A177-3AD203B41FA5}">
                      <a16:colId xmlns:a16="http://schemas.microsoft.com/office/drawing/2014/main" val="3039623916"/>
                    </a:ext>
                  </a:extLst>
                </a:gridCol>
                <a:gridCol w="2151658">
                  <a:extLst>
                    <a:ext uri="{9D8B030D-6E8A-4147-A177-3AD203B41FA5}">
                      <a16:colId xmlns:a16="http://schemas.microsoft.com/office/drawing/2014/main" val="1077083752"/>
                    </a:ext>
                  </a:extLst>
                </a:gridCol>
              </a:tblGrid>
              <a:tr h="568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Lake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 ZM Detected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Nature of Invasion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Treatment Plan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3619385"/>
                  </a:ext>
                </a:extLst>
              </a:tr>
              <a:tr h="568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Bear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9/2014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Widespread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None</a:t>
                      </a:r>
                    </a:p>
                    <a:p>
                      <a:pPr algn="ctr"/>
                      <a:r>
                        <a:rPr lang="en-US" sz="1800" dirty="0"/>
                        <a:t>USGS, MAISRC &amp; DNR research ongoing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0738857"/>
                  </a:ext>
                </a:extLst>
              </a:tr>
              <a:tr h="568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Bald Eagle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8/2018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Isolated</a:t>
                      </a:r>
                    </a:p>
                    <a:p>
                      <a:pPr algn="ctr"/>
                      <a:r>
                        <a:rPr lang="en-US" sz="1800" dirty="0"/>
                        <a:t>Only one mussel found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Monitoring continues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073377"/>
                  </a:ext>
                </a:extLst>
              </a:tr>
              <a:tr h="568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Johanna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8/2019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Widespread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3318250"/>
                  </a:ext>
                </a:extLst>
              </a:tr>
              <a:tr h="981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McCarron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8/2019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Widespread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317203"/>
                  </a:ext>
                </a:extLst>
              </a:tr>
              <a:tr h="568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9/2019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Isolated</a:t>
                      </a:r>
                    </a:p>
                    <a:p>
                      <a:pPr algn="ctr"/>
                      <a:r>
                        <a:rPr lang="en-US" sz="1800" dirty="0"/>
                        <a:t>Only one mussel found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Monitoring continues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19708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7706F80-6BFD-144E-8008-85E7A132F91C}"/>
              </a:ext>
            </a:extLst>
          </p:cNvPr>
          <p:cNvSpPr txBox="1"/>
          <p:nvPr/>
        </p:nvSpPr>
        <p:spPr>
          <a:xfrm>
            <a:off x="903518" y="1417638"/>
            <a:ext cx="7541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ability to treat is often inversely related to the degree of invasion.</a:t>
            </a:r>
          </a:p>
        </p:txBody>
      </p:sp>
    </p:spTree>
    <p:extLst>
      <p:ext uri="{BB962C8B-B14F-4D97-AF65-F5344CB8AC3E}">
        <p14:creationId xmlns:p14="http://schemas.microsoft.com/office/powerpoint/2010/main" val="2943579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77973"/>
            <a:ext cx="8769096" cy="704831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Bookman Old Style"/>
              </a:rPr>
              <a:t>Stay vigilant!</a:t>
            </a:r>
          </a:p>
        </p:txBody>
      </p:sp>
      <p:pic>
        <p:nvPicPr>
          <p:cNvPr id="9" name="Picture 8" descr="IMG_21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582077"/>
            <a:ext cx="1818132" cy="1973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29700" y="4546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346894"/>
            <a:ext cx="8561832" cy="3092827"/>
          </a:xfrm>
        </p:spPr>
        <p:txBody>
          <a:bodyPr>
            <a:normAutofit lnSpcReduction="10000"/>
          </a:bodyPr>
          <a:lstStyle/>
          <a:p>
            <a:r>
              <a:rPr lang="en-US" dirty="0">
                <a:ea typeface="Bookman Old Style" charset="0"/>
                <a:cs typeface="Bookman Old Style" charset="0"/>
              </a:rPr>
              <a:t>Check your docks and Zebra Mussel sample plates</a:t>
            </a:r>
          </a:p>
          <a:p>
            <a:r>
              <a:rPr lang="en-US" dirty="0">
                <a:ea typeface="Bookman Old Style" charset="0"/>
                <a:cs typeface="Bookman Old Style" charset="0"/>
              </a:rPr>
              <a:t>Contact Brett Schreiber @ 651-324-0042                                                    if you find </a:t>
            </a:r>
            <a:r>
              <a:rPr lang="en-US" i="1" dirty="0">
                <a:ea typeface="Bookman Old Style" charset="0"/>
                <a:cs typeface="Bookman Old Style" charset="0"/>
              </a:rPr>
              <a:t>anything</a:t>
            </a:r>
            <a:r>
              <a:rPr lang="en-US" dirty="0">
                <a:ea typeface="Bookman Old Style" charset="0"/>
                <a:cs typeface="Bookman Old Style" charset="0"/>
              </a:rPr>
              <a:t> suspicious </a:t>
            </a:r>
          </a:p>
          <a:p>
            <a:r>
              <a:rPr lang="en-US" dirty="0">
                <a:ea typeface="Bookman Old Style" charset="0"/>
                <a:cs typeface="Bookman Old Style" charset="0"/>
              </a:rPr>
              <a:t>Adopt &amp; promote best practices to prevent AIS spread  </a:t>
            </a:r>
          </a:p>
          <a:p>
            <a:pPr lvl="1"/>
            <a:r>
              <a:rPr lang="en-US" dirty="0">
                <a:ea typeface="Bookman Old Style" charset="0"/>
                <a:cs typeface="Bookman Old Style" charset="0"/>
              </a:rPr>
              <a:t>Remove plants/vegetation from boats</a:t>
            </a:r>
          </a:p>
          <a:p>
            <a:pPr lvl="1"/>
            <a:r>
              <a:rPr lang="en-US" dirty="0">
                <a:ea typeface="Bookman Old Style" charset="0"/>
                <a:cs typeface="Bookman Old Style" charset="0"/>
              </a:rPr>
              <a:t>Drain boats, live wells and bait wells</a:t>
            </a:r>
          </a:p>
          <a:p>
            <a:pPr lvl="1"/>
            <a:r>
              <a:rPr lang="en-US" dirty="0">
                <a:ea typeface="Bookman Old Style" charset="0"/>
                <a:cs typeface="Bookman Old Style" charset="0"/>
              </a:rPr>
              <a:t>Dispose of unwanted bait in the trash</a:t>
            </a:r>
          </a:p>
          <a:p>
            <a:pPr lvl="1"/>
            <a:r>
              <a:rPr lang="en-US" dirty="0">
                <a:ea typeface="Bookman Old Style" charset="0"/>
                <a:cs typeface="Bookman Old Style" charset="0"/>
              </a:rPr>
              <a:t>Allow transferred docks &amp; other equipment to dry for 21 days</a:t>
            </a:r>
          </a:p>
          <a:p>
            <a:pPr lvl="1"/>
            <a:endParaRPr lang="en-US" dirty="0">
              <a:ea typeface="Bookman Old Style" charset="0"/>
              <a:cs typeface="Bookman Old Style" charset="0"/>
            </a:endParaRPr>
          </a:p>
          <a:p>
            <a:pPr marL="0" indent="0">
              <a:buNone/>
            </a:pPr>
            <a:endParaRPr lang="en-US" sz="700" u="sng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0" indent="0">
              <a:buNone/>
            </a:pPr>
            <a:endParaRPr lang="en-US" sz="1800" b="1" u="sng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956A18-26ED-6B4A-A661-4C8BDF4C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1" y="4487430"/>
            <a:ext cx="3504574" cy="221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0420A20-2B6F-4C4A-83C6-280F4A8F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92" y="4484903"/>
            <a:ext cx="3822965" cy="22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Thank You for your support &amp; engagement!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040" y="1306935"/>
            <a:ext cx="7747000" cy="4500563"/>
          </a:xfrm>
        </p:spPr>
        <p:txBody>
          <a:bodyPr/>
          <a:lstStyle/>
          <a:p>
            <a:r>
              <a:rPr lang="en-US" dirty="0">
                <a:ea typeface="Bookman Old Style" charset="0"/>
                <a:cs typeface="Bookman Old Style" charset="0"/>
              </a:rPr>
              <a:t>Please submit your 2020 contribution at the back table</a:t>
            </a:r>
          </a:p>
          <a:p>
            <a:endParaRPr lang="en-US" sz="700" dirty="0">
              <a:ea typeface="Bookman Old Style" charset="0"/>
              <a:cs typeface="Bookman Old Style" charset="0"/>
            </a:endParaRPr>
          </a:p>
          <a:p>
            <a:r>
              <a:rPr lang="en-US" dirty="0">
                <a:ea typeface="Bookman Old Style" charset="0"/>
                <a:cs typeface="Bookman Old Style" charset="0"/>
              </a:rPr>
              <a:t>Double-check your contact info </a:t>
            </a:r>
          </a:p>
          <a:p>
            <a:endParaRPr lang="en-US" sz="700" dirty="0">
              <a:ea typeface="Bookman Old Style" charset="0"/>
              <a:cs typeface="Bookman Old Style" charset="0"/>
            </a:endParaRPr>
          </a:p>
          <a:p>
            <a:r>
              <a:rPr lang="en-US" dirty="0">
                <a:ea typeface="Bookman Old Style" charset="0"/>
                <a:cs typeface="Bookman Old Style" charset="0"/>
              </a:rPr>
              <a:t>Ask to get more involved in LJIA committees &amp; events</a:t>
            </a:r>
          </a:p>
          <a:p>
            <a:pPr marL="0" indent="0">
              <a:buNone/>
            </a:pPr>
            <a:endParaRPr lang="en-US" sz="700" u="sng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r>
              <a:rPr lang="en-US" dirty="0"/>
              <a:t>Join us immediately after the meeting!</a:t>
            </a:r>
            <a:br>
              <a:rPr lang="en-US" dirty="0"/>
            </a:br>
            <a:r>
              <a:rPr lang="en-US" b="1" dirty="0"/>
              <a:t>The Tavern Grill </a:t>
            </a:r>
            <a:r>
              <a:rPr lang="en-US" dirty="0"/>
              <a:t>(corner of Lexington Ave. N &amp; </a:t>
            </a:r>
            <a:r>
              <a:rPr lang="en-US" dirty="0" err="1"/>
              <a:t>Cty</a:t>
            </a:r>
            <a:r>
              <a:rPr lang="en-US" dirty="0"/>
              <a:t> E)</a:t>
            </a:r>
          </a:p>
          <a:p>
            <a:endParaRPr lang="en-US" sz="700" dirty="0"/>
          </a:p>
          <a:p>
            <a:r>
              <a:rPr lang="en-US" dirty="0"/>
              <a:t>Don’t miss Winter Blast in early 2020--date TBD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2683"/>
            <a:ext cx="9144000" cy="23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7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27522"/>
            <a:ext cx="8229600" cy="7280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cs typeface="Bookman Old Style"/>
              </a:rPr>
              <a:t>Agenda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000425"/>
            <a:ext cx="8360230" cy="3420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Bookman Old Style"/>
              </a:rPr>
              <a:t>Introduction of Board Members</a:t>
            </a:r>
          </a:p>
          <a:p>
            <a:endParaRPr lang="en-US" sz="800" dirty="0">
              <a:cs typeface="Bookman Old Style"/>
            </a:endParaRPr>
          </a:p>
          <a:p>
            <a:r>
              <a:rPr lang="en-US" sz="2400" dirty="0">
                <a:cs typeface="Bookman Old Style"/>
              </a:rPr>
              <a:t>Welcome New Neighbors</a:t>
            </a:r>
          </a:p>
          <a:p>
            <a:endParaRPr lang="en-US" sz="800" dirty="0">
              <a:cs typeface="Bookman Old Style"/>
            </a:endParaRPr>
          </a:p>
          <a:p>
            <a:r>
              <a:rPr lang="en-US" sz="2400" dirty="0">
                <a:cs typeface="Bookman Old Style"/>
              </a:rPr>
              <a:t>2019:  A Year in Review</a:t>
            </a:r>
          </a:p>
          <a:p>
            <a:endParaRPr lang="en-US" sz="800" dirty="0">
              <a:cs typeface="Bookman Old Style"/>
            </a:endParaRPr>
          </a:p>
          <a:p>
            <a:r>
              <a:rPr lang="en-US" sz="2400" dirty="0">
                <a:cs typeface="Bookman Old Style"/>
              </a:rPr>
              <a:t>2020 &amp; Beyond</a:t>
            </a:r>
          </a:p>
          <a:p>
            <a:endParaRPr lang="en-US" sz="800" dirty="0">
              <a:cs typeface="Bookman Old Style"/>
            </a:endParaRPr>
          </a:p>
          <a:p>
            <a:r>
              <a:rPr lang="en-US" sz="2400" dirty="0">
                <a:cs typeface="Bookman Old Style"/>
              </a:rPr>
              <a:t>Fundraising &amp; Financial Report</a:t>
            </a:r>
          </a:p>
          <a:p>
            <a:endParaRPr lang="en-US" sz="800" dirty="0">
              <a:cs typeface="Bookman Old Style"/>
            </a:endParaRPr>
          </a:p>
          <a:p>
            <a:r>
              <a:rPr lang="en-US" sz="2400" dirty="0">
                <a:cs typeface="Bookman Old Style"/>
              </a:rPr>
              <a:t>Help Protect Our Lake!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0545"/>
            <a:ext cx="9144000" cy="234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4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 year in review. . . </a:t>
            </a:r>
            <a:br>
              <a:rPr lang="en-US" sz="3600" b="1" dirty="0"/>
            </a:br>
            <a:r>
              <a:rPr lang="en-US" sz="3600" b="1" dirty="0"/>
              <a:t>2019 Offshore Treatment Plan &amp; Costs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US" dirty="0"/>
              <a:t>Expected Treatment Plan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0704313"/>
              </p:ext>
            </p:extLst>
          </p:nvPr>
        </p:nvGraphicFramePr>
        <p:xfrm>
          <a:off x="457200" y="2174875"/>
          <a:ext cx="4040188" cy="34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232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 Endothall</a:t>
                      </a:r>
                      <a:r>
                        <a:rPr lang="en-US" sz="20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treatment for </a:t>
                      </a:r>
                      <a:r>
                        <a:rPr lang="en-US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Curly Leaf Pondweed</a:t>
                      </a:r>
                      <a:r>
                        <a:rPr lang="en-US" sz="20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spot treatment(s) with 2,4-D</a:t>
                      </a:r>
                      <a:r>
                        <a:rPr lang="en-US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Eurasian Water Milfoil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317">
                <a:tc>
                  <a:txBody>
                    <a:bodyPr/>
                    <a:lstStyle/>
                    <a:p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Estimated Cost = $10K - $18K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0188" cy="639762"/>
          </a:xfrm>
        </p:spPr>
        <p:txBody>
          <a:bodyPr/>
          <a:lstStyle/>
          <a:p>
            <a:r>
              <a:rPr lang="en-US" dirty="0"/>
              <a:t>Actual Treatment Plan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50841044"/>
              </p:ext>
            </p:extLst>
          </p:nvPr>
        </p:nvGraphicFramePr>
        <p:xfrm>
          <a:off x="4654988" y="2193795"/>
          <a:ext cx="404177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8211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2000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dirty="0"/>
                        <a:t>Early Diquat Bromide treatment in two CLP- and EWM-infested sections of the lake. (11 acres total)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Actual Cost = $3.6K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4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726"/>
            <a:ext cx="8229600" cy="728055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Bookman Old Style"/>
              </a:rPr>
              <a:t>2020 &amp; Beyond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772160" y="583681"/>
            <a:ext cx="759968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j-lt"/>
                <a:cs typeface="Bookman Old Style"/>
              </a:rPr>
              <a:t>Estimated Treatment Costs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4778647"/>
            <a:ext cx="9144000" cy="213565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557830"/>
              </p:ext>
            </p:extLst>
          </p:nvPr>
        </p:nvGraphicFramePr>
        <p:xfrm>
          <a:off x="13970" y="1311736"/>
          <a:ext cx="9118600" cy="359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6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Approx.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 CLP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treatment w/ TBD herbicide (ideally one that will work on both CLP &amp; EWM)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$5,000 - $15,000 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Survey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  <a:p>
                      <a:r>
                        <a:rPr lang="en-US" sz="1600" b="1" dirty="0">
                          <a:solidFill>
                            <a:srgbClr val="3366FF"/>
                          </a:solidFill>
                          <a:effectLst/>
                        </a:rPr>
                        <a:t>(Free </a:t>
                      </a:r>
                      <a:r>
                        <a:rPr lang="en-US" sz="1600" b="1" baseline="0" dirty="0">
                          <a:solidFill>
                            <a:srgbClr val="3366FF"/>
                          </a:solidFill>
                          <a:effectLst/>
                        </a:rPr>
                        <a:t>in past, but no future guarantee)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0 - $1,300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Lake Delineation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3366FF"/>
                          </a:solidFill>
                          <a:effectLst/>
                        </a:rPr>
                        <a:t>(Free </a:t>
                      </a:r>
                      <a:r>
                        <a:rPr lang="en-US" sz="1600" b="1" baseline="0" dirty="0">
                          <a:solidFill>
                            <a:srgbClr val="3366FF"/>
                          </a:solidFill>
                          <a:effectLst/>
                        </a:rPr>
                        <a:t>in past, but no future guarantee)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0 - $1,500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 Veliger Testing </a:t>
                      </a:r>
                      <a:r>
                        <a:rPr lang="en-US" sz="1600" b="1" dirty="0">
                          <a:solidFill>
                            <a:srgbClr val="3366FF"/>
                          </a:solidFill>
                        </a:rPr>
                        <a:t>(Free in past, but no future guarantee)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0 - $1,500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DNR Grant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Annual</a:t>
                      </a:r>
                      <a:r>
                        <a:rPr lang="en-US" sz="1600" baseline="0" dirty="0"/>
                        <a:t> Website Fee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$5,550 - $19,850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78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09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A year in review. . .</a:t>
            </a:r>
            <a:br>
              <a:rPr lang="en-US" sz="3200" b="1" dirty="0"/>
            </a:br>
            <a:r>
              <a:rPr lang="en-US" sz="3200" b="1" dirty="0"/>
              <a:t>2019 Contribution Campaign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2019 Goals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How Did We Do?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95A36D-3CE3-5F49-83D0-FBB60AA11FD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92283621"/>
              </p:ext>
            </p:extLst>
          </p:nvPr>
        </p:nvGraphicFramePr>
        <p:xfrm>
          <a:off x="4645025" y="2228663"/>
          <a:ext cx="404177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775">
                  <a:extLst>
                    <a:ext uri="{9D8B030D-6E8A-4147-A177-3AD203B41FA5}">
                      <a16:colId xmlns:a16="http://schemas.microsoft.com/office/drawing/2014/main" val="1394521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200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/>
                        <a:t>77%</a:t>
                      </a:r>
                      <a:r>
                        <a:rPr lang="en-US" sz="2200" baseline="0" dirty="0"/>
                        <a:t> contribution level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2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715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200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baseline="0" dirty="0"/>
                        <a:t>$266/property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2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63795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36337B9-898B-CA48-81CB-149986E135E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6402745"/>
              </p:ext>
            </p:extLst>
          </p:nvPr>
        </p:nvGraphicFramePr>
        <p:xfrm>
          <a:off x="457200" y="2228663"/>
          <a:ext cx="40401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188">
                  <a:extLst>
                    <a:ext uri="{9D8B030D-6E8A-4147-A177-3AD203B41FA5}">
                      <a16:colId xmlns:a16="http://schemas.microsoft.com/office/drawing/2014/main" val="273544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200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/>
                        <a:t>100% contribution</a:t>
                      </a:r>
                      <a:r>
                        <a:rPr lang="en-US" sz="2200" baseline="0" dirty="0"/>
                        <a:t>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2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82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200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/>
                        <a:t>$150/property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51244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FE77422-6BA8-5044-AAF5-7083F3CD657E}"/>
              </a:ext>
            </a:extLst>
          </p:cNvPr>
          <p:cNvSpPr txBox="1"/>
          <p:nvPr/>
        </p:nvSpPr>
        <p:spPr>
          <a:xfrm>
            <a:off x="1586752" y="5247714"/>
            <a:ext cx="6158753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Your generosity is greatly appreciated!</a:t>
            </a:r>
          </a:p>
        </p:txBody>
      </p:sp>
    </p:spTree>
    <p:extLst>
      <p:ext uri="{BB962C8B-B14F-4D97-AF65-F5344CB8AC3E}">
        <p14:creationId xmlns:p14="http://schemas.microsoft.com/office/powerpoint/2010/main" val="169145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449"/>
            <a:ext cx="9144000" cy="35433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2286"/>
            <a:ext cx="8229600" cy="7280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cs typeface="Bookman Old Style"/>
              </a:rPr>
              <a:t>Thank You 2019 Season Contributors!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3A5D2F-F637-7C40-A2EF-312DB8098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58" y="0"/>
            <a:ext cx="7661293" cy="5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9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Contribution History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919" y="5344887"/>
            <a:ext cx="7721598" cy="1328827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cs typeface="Bookman Old Style"/>
            </a:endParaRPr>
          </a:p>
          <a:p>
            <a:pPr algn="ctr"/>
            <a:r>
              <a:rPr lang="en-US" sz="2000" dirty="0">
                <a:cs typeface="Bookman Old Style"/>
              </a:rPr>
              <a:t>As we cannot predict the need for—or cost of—future treatments, </a:t>
            </a:r>
          </a:p>
          <a:p>
            <a:pPr algn="ctr"/>
            <a:r>
              <a:rPr lang="en-US" sz="2000" dirty="0">
                <a:cs typeface="Bookman Old Style"/>
              </a:rPr>
              <a:t>we are continuing with an annual “ask”.</a:t>
            </a:r>
          </a:p>
          <a:p>
            <a:pPr algn="ctr"/>
            <a:endParaRPr lang="en-US" sz="2000" dirty="0">
              <a:cs typeface="Bookman Old Style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B79F09C-A032-1147-BE83-D958D51D3D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1808659"/>
              </p:ext>
            </p:extLst>
          </p:nvPr>
        </p:nvGraphicFramePr>
        <p:xfrm>
          <a:off x="674921" y="1306287"/>
          <a:ext cx="7794162" cy="3864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263">
                  <a:extLst>
                    <a:ext uri="{9D8B030D-6E8A-4147-A177-3AD203B41FA5}">
                      <a16:colId xmlns:a16="http://schemas.microsoft.com/office/drawing/2014/main" val="1853923497"/>
                    </a:ext>
                  </a:extLst>
                </a:gridCol>
                <a:gridCol w="1263791">
                  <a:extLst>
                    <a:ext uri="{9D8B030D-6E8A-4147-A177-3AD203B41FA5}">
                      <a16:colId xmlns:a16="http://schemas.microsoft.com/office/drawing/2014/main" val="3274376728"/>
                    </a:ext>
                  </a:extLst>
                </a:gridCol>
                <a:gridCol w="1299027">
                  <a:extLst>
                    <a:ext uri="{9D8B030D-6E8A-4147-A177-3AD203B41FA5}">
                      <a16:colId xmlns:a16="http://schemas.microsoft.com/office/drawing/2014/main" val="2150733073"/>
                    </a:ext>
                  </a:extLst>
                </a:gridCol>
                <a:gridCol w="1299027">
                  <a:extLst>
                    <a:ext uri="{9D8B030D-6E8A-4147-A177-3AD203B41FA5}">
                      <a16:colId xmlns:a16="http://schemas.microsoft.com/office/drawing/2014/main" val="2697968423"/>
                    </a:ext>
                  </a:extLst>
                </a:gridCol>
                <a:gridCol w="1299027">
                  <a:extLst>
                    <a:ext uri="{9D8B030D-6E8A-4147-A177-3AD203B41FA5}">
                      <a16:colId xmlns:a16="http://schemas.microsoft.com/office/drawing/2014/main" val="162130419"/>
                    </a:ext>
                  </a:extLst>
                </a:gridCol>
                <a:gridCol w="1299027">
                  <a:extLst>
                    <a:ext uri="{9D8B030D-6E8A-4147-A177-3AD203B41FA5}">
                      <a16:colId xmlns:a16="http://schemas.microsoft.com/office/drawing/2014/main" val="1664676398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Season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966528"/>
                  </a:ext>
                </a:extLst>
              </a:tr>
              <a:tr h="1125641">
                <a:tc>
                  <a:txBody>
                    <a:bodyPr/>
                    <a:lstStyle/>
                    <a:p>
                      <a:endParaRPr lang="en-US" sz="1700" dirty="0"/>
                    </a:p>
                    <a:p>
                      <a:r>
                        <a:rPr lang="en-US" sz="1700" dirty="0"/>
                        <a:t>Monies Raised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$11,300 + $2,300  DNR grant</a:t>
                      </a:r>
                      <a:r>
                        <a:rPr lang="en-US" sz="1700" baseline="0" dirty="0"/>
                        <a:t> = </a:t>
                      </a:r>
                      <a:r>
                        <a:rPr lang="en-US" sz="1700" b="1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$13,600</a:t>
                      </a:r>
                      <a:endParaRPr lang="en-US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$23,967 + $1,687 </a:t>
                      </a:r>
                    </a:p>
                    <a:p>
                      <a:pPr algn="ctr"/>
                      <a:r>
                        <a:rPr lang="en-US" sz="1700" dirty="0"/>
                        <a:t>DNR grant = </a:t>
                      </a:r>
                      <a:r>
                        <a:rPr lang="en-US" sz="1700" b="1" dirty="0">
                          <a:solidFill>
                            <a:srgbClr val="558ED5"/>
                          </a:solidFill>
                        </a:rPr>
                        <a:t>$25,654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$25,032 +</a:t>
                      </a:r>
                      <a:r>
                        <a:rPr lang="en-US" sz="1700" baseline="0" dirty="0"/>
                        <a:t> $1,200 </a:t>
                      </a:r>
                    </a:p>
                    <a:p>
                      <a:pPr algn="ctr"/>
                      <a:r>
                        <a:rPr lang="en-US" sz="1700" baseline="0" dirty="0"/>
                        <a:t>DNR grant = </a:t>
                      </a:r>
                      <a:r>
                        <a:rPr lang="en-US" sz="1700" b="1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$26,232</a:t>
                      </a:r>
                      <a:endParaRPr lang="en-US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$16,516 +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No (0)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DNR grant = </a:t>
                      </a:r>
                      <a:r>
                        <a:rPr lang="en-US" sz="1700" b="1" dirty="0">
                          <a:solidFill>
                            <a:srgbClr val="558ED5"/>
                          </a:solidFill>
                        </a:rPr>
                        <a:t>$16,516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$13,823</a:t>
                      </a:r>
                    </a:p>
                    <a:p>
                      <a:pPr algn="ctr"/>
                      <a:r>
                        <a:rPr lang="en-US" sz="1700" dirty="0"/>
                        <a:t>No (0) </a:t>
                      </a:r>
                    </a:p>
                    <a:p>
                      <a:pPr algn="ctr"/>
                      <a:r>
                        <a:rPr lang="en-US" sz="1700" dirty="0"/>
                        <a:t>DNR grant =</a:t>
                      </a:r>
                    </a:p>
                    <a:p>
                      <a:pPr algn="ctr"/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$13,823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526984"/>
                  </a:ext>
                </a:extLst>
              </a:tr>
              <a:tr h="545888">
                <a:tc>
                  <a:txBody>
                    <a:bodyPr/>
                    <a:lstStyle/>
                    <a:p>
                      <a:r>
                        <a:rPr lang="en-US" sz="1700" dirty="0"/>
                        <a:t>Annual Ask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$350-$500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$350-$500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2850807"/>
                  </a:ext>
                </a:extLst>
              </a:tr>
              <a:tr h="867048">
                <a:tc>
                  <a:txBody>
                    <a:bodyPr/>
                    <a:lstStyle/>
                    <a:p>
                      <a:r>
                        <a:rPr lang="en-US" sz="1700" dirty="0"/>
                        <a:t>Average Contribution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$208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$443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$472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$312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$266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03600"/>
                  </a:ext>
                </a:extLst>
              </a:tr>
              <a:tr h="8670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Contribution Percentage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79%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79%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77%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6630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61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Financial Reports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1499" y="5812950"/>
            <a:ext cx="5551521" cy="36933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Bookman Old Style"/>
              </a:rPr>
              <a:t>End-of-Year Balances represent our Contingency Fund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B2DA988-5642-9240-9A98-37338C3730A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223246"/>
              </p:ext>
            </p:extLst>
          </p:nvPr>
        </p:nvGraphicFramePr>
        <p:xfrm>
          <a:off x="546405" y="1523999"/>
          <a:ext cx="7961970" cy="424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995">
                  <a:extLst>
                    <a:ext uri="{9D8B030D-6E8A-4147-A177-3AD203B41FA5}">
                      <a16:colId xmlns:a16="http://schemas.microsoft.com/office/drawing/2014/main" val="1271144576"/>
                    </a:ext>
                  </a:extLst>
                </a:gridCol>
                <a:gridCol w="1326995">
                  <a:extLst>
                    <a:ext uri="{9D8B030D-6E8A-4147-A177-3AD203B41FA5}">
                      <a16:colId xmlns:a16="http://schemas.microsoft.com/office/drawing/2014/main" val="41340416"/>
                    </a:ext>
                  </a:extLst>
                </a:gridCol>
                <a:gridCol w="1326995">
                  <a:extLst>
                    <a:ext uri="{9D8B030D-6E8A-4147-A177-3AD203B41FA5}">
                      <a16:colId xmlns:a16="http://schemas.microsoft.com/office/drawing/2014/main" val="791679177"/>
                    </a:ext>
                  </a:extLst>
                </a:gridCol>
                <a:gridCol w="1326995">
                  <a:extLst>
                    <a:ext uri="{9D8B030D-6E8A-4147-A177-3AD203B41FA5}">
                      <a16:colId xmlns:a16="http://schemas.microsoft.com/office/drawing/2014/main" val="3549278365"/>
                    </a:ext>
                  </a:extLst>
                </a:gridCol>
                <a:gridCol w="1326995">
                  <a:extLst>
                    <a:ext uri="{9D8B030D-6E8A-4147-A177-3AD203B41FA5}">
                      <a16:colId xmlns:a16="http://schemas.microsoft.com/office/drawing/2014/main" val="182059755"/>
                    </a:ext>
                  </a:extLst>
                </a:gridCol>
                <a:gridCol w="1326995">
                  <a:extLst>
                    <a:ext uri="{9D8B030D-6E8A-4147-A177-3AD203B41FA5}">
                      <a16:colId xmlns:a16="http://schemas.microsoft.com/office/drawing/2014/main" val="2411746527"/>
                    </a:ext>
                  </a:extLst>
                </a:gridCol>
              </a:tblGrid>
              <a:tr h="817375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2019 YTD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5733716"/>
                  </a:ext>
                </a:extLst>
              </a:tr>
              <a:tr h="1109294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Year Starting Balance</a:t>
                      </a:r>
                      <a:r>
                        <a:rPr lang="en-US" sz="1400" dirty="0"/>
                        <a:t> (as of start of fund- raising period)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cs typeface="Bookman Old Style"/>
                        </a:rPr>
                        <a:t>  $8,957.63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cs typeface="Bookman Old Style"/>
                        </a:rPr>
                        <a:t>$21,263.63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cs typeface="Bookman Old Style"/>
                        </a:rPr>
                        <a:t>$36,298.47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+mn-lt"/>
                          <a:cs typeface="Bookman Old Style"/>
                        </a:rPr>
                        <a:t>$47,689.49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$65,183.78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4726344"/>
                  </a:ext>
                </a:extLst>
              </a:tr>
              <a:tr h="63979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cs typeface="Bookman Old Style"/>
                        </a:rPr>
                        <a:t>  $8,194.00 </a:t>
                      </a:r>
                      <a:endParaRPr lang="en-US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cs typeface="Bookman Old Style"/>
                        </a:rPr>
                        <a:t>  $3,729.61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cs typeface="Bookman Old Style"/>
                        </a:rPr>
                        <a:t>  $8,341.28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+mn-lt"/>
                          <a:cs typeface="Bookman Old Style"/>
                        </a:rPr>
                        <a:t>     $551.41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$4,055.04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878388"/>
                  </a:ext>
                </a:extLst>
              </a:tr>
              <a:tr h="63979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cs typeface="Bookman Old Style"/>
                        </a:rPr>
                        <a:t>$20,500.00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cs typeface="Bookman Old Style"/>
                        </a:rPr>
                        <a:t>$18,764.45</a:t>
                      </a:r>
                      <a:endParaRPr lang="en-US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cs typeface="Bookman Old Style"/>
                        </a:rPr>
                        <a:t>$19,732.30</a:t>
                      </a:r>
                      <a:endParaRPr lang="en-US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+mn-lt"/>
                          <a:cs typeface="Bookman Old Style"/>
                        </a:rPr>
                        <a:t>$18,045.70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$14,937.12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3584763"/>
                  </a:ext>
                </a:extLst>
              </a:tr>
              <a:tr h="778453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End-of-Year Balance </a:t>
                      </a:r>
                      <a:r>
                        <a:rPr lang="en-US" sz="1400" dirty="0"/>
                        <a:t>(as of end of fund-raising period)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cs typeface="Bookman Old Style"/>
                        </a:rPr>
                        <a:t> $21,263.63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cs typeface="Bookman Old Style"/>
                        </a:rPr>
                        <a:t>$36,298.47</a:t>
                      </a:r>
                      <a:endParaRPr lang="en-US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cs typeface="Bookman Old Style"/>
                        </a:rPr>
                        <a:t>$47,689.49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+mn-lt"/>
                          <a:cs typeface="Bookman Old Style"/>
                        </a:rPr>
                        <a:t> $65,183.78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$76,383.12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9285262"/>
                  </a:ext>
                </a:extLst>
              </a:tr>
            </a:tbl>
          </a:graphicData>
        </a:graphic>
      </p:graphicFrame>
      <p:sp>
        <p:nvSpPr>
          <p:cNvPr id="5" name="Donut 4"/>
          <p:cNvSpPr/>
          <p:nvPr/>
        </p:nvSpPr>
        <p:spPr bwMode="auto">
          <a:xfrm>
            <a:off x="7159099" y="4950149"/>
            <a:ext cx="1366176" cy="555585"/>
          </a:xfrm>
          <a:prstGeom prst="donut">
            <a:avLst>
              <a:gd name="adj" fmla="val 0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1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3249"/>
          </a:xfrm>
        </p:spPr>
        <p:txBody>
          <a:bodyPr>
            <a:normAutofit/>
          </a:bodyPr>
          <a:lstStyle/>
          <a:p>
            <a:r>
              <a:rPr lang="en-US" sz="3200" b="1" dirty="0"/>
              <a:t>2020 Contribution Campaign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8064500" cy="4708525"/>
          </a:xfrm>
        </p:spPr>
        <p:txBody>
          <a:bodyPr/>
          <a:lstStyle/>
          <a:p>
            <a:r>
              <a:rPr lang="en-US" dirty="0"/>
              <a:t>Seeking $150 per property</a:t>
            </a:r>
          </a:p>
          <a:p>
            <a:pPr lvl="1"/>
            <a:r>
              <a:rPr lang="en-US" dirty="0"/>
              <a:t>Give as much or little as your situation allows</a:t>
            </a:r>
          </a:p>
          <a:p>
            <a:pPr lvl="1"/>
            <a:r>
              <a:rPr lang="en-US" dirty="0"/>
              <a:t>Any amount is appreciated!</a:t>
            </a:r>
          </a:p>
          <a:p>
            <a:pPr lvl="1"/>
            <a:r>
              <a:rPr lang="en-US" dirty="0"/>
              <a:t>LJIA is a 501(c)(3)--most donations are tax deductible</a:t>
            </a:r>
          </a:p>
          <a:p>
            <a:pPr lvl="1"/>
            <a:r>
              <a:rPr lang="en-US" dirty="0"/>
              <a:t>Consider corporate Matching Gift programs</a:t>
            </a:r>
          </a:p>
          <a:p>
            <a:pPr lvl="1"/>
            <a:endParaRPr lang="en-US" dirty="0"/>
          </a:p>
          <a:p>
            <a:r>
              <a:rPr lang="en-US" dirty="0"/>
              <a:t>Funds will be used towards 2020 treatment costs, remainder will be put towards contingency fund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4100"/>
            <a:ext cx="9144000" cy="27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33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22122</TotalTime>
  <Words>826</Words>
  <Application>Microsoft Macintosh PowerPoint</Application>
  <PresentationFormat>On-screen Show (4:3)</PresentationFormat>
  <Paragraphs>229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Bookman Old Style</vt:lpstr>
      <vt:lpstr>Calibri</vt:lpstr>
      <vt:lpstr>Office Theme</vt:lpstr>
      <vt:lpstr>PowerPoint Presentation</vt:lpstr>
      <vt:lpstr>PowerPoint Presentation</vt:lpstr>
      <vt:lpstr>A year in review. . .  2019 Offshore Treatment Plan &amp; Costs </vt:lpstr>
      <vt:lpstr>2020 &amp; Beyond</vt:lpstr>
      <vt:lpstr>A year in review. . . 2019 Contribution Campaign</vt:lpstr>
      <vt:lpstr>PowerPoint Presentation</vt:lpstr>
      <vt:lpstr>Contribution History</vt:lpstr>
      <vt:lpstr>Financial Reports</vt:lpstr>
      <vt:lpstr>2020 Contribution Campaign</vt:lpstr>
      <vt:lpstr>Why a Contingency Fund is Critical</vt:lpstr>
      <vt:lpstr>Which lake would you rather call home?</vt:lpstr>
      <vt:lpstr>Why Early Detection is Important</vt:lpstr>
      <vt:lpstr>Stay vigilant!</vt:lpstr>
      <vt:lpstr>Thank You for your support &amp; engagement!</vt:lpstr>
    </vt:vector>
  </TitlesOfParts>
  <Company>Cisco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more can we do? How can you help?</dc:title>
  <dc:creator>Jamie Schreiber</dc:creator>
  <cp:lastModifiedBy>Pam Newcome</cp:lastModifiedBy>
  <cp:revision>401</cp:revision>
  <cp:lastPrinted>2018-10-02T14:05:20Z</cp:lastPrinted>
  <dcterms:created xsi:type="dcterms:W3CDTF">2015-10-16T00:24:37Z</dcterms:created>
  <dcterms:modified xsi:type="dcterms:W3CDTF">2019-10-29T19:41:23Z</dcterms:modified>
</cp:coreProperties>
</file>