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9" r:id="rId2"/>
    <p:sldId id="314" r:id="rId3"/>
    <p:sldId id="308" r:id="rId4"/>
    <p:sldId id="320" r:id="rId5"/>
    <p:sldId id="321" r:id="rId6"/>
    <p:sldId id="289" r:id="rId7"/>
    <p:sldId id="300" r:id="rId8"/>
    <p:sldId id="315" r:id="rId9"/>
    <p:sldId id="310" r:id="rId10"/>
    <p:sldId id="306" r:id="rId11"/>
    <p:sldId id="323" r:id="rId12"/>
    <p:sldId id="32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0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36" autoAdjust="0"/>
    <p:restoredTop sz="99327" autoAdjust="0"/>
  </p:normalViewPr>
  <p:slideViewPr>
    <p:cSldViewPr snapToGrid="0" snapToObjects="1">
      <p:cViewPr>
        <p:scale>
          <a:sx n="103" d="100"/>
          <a:sy n="103" d="100"/>
        </p:scale>
        <p:origin x="-60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 sz="1800">
                <a:latin typeface="Bookman Old Style"/>
              </a:defRPr>
            </a:pPr>
            <a:r>
              <a:rPr lang="en-US" sz="1800" dirty="0" smtClean="0">
                <a:latin typeface="Bookman Old Style"/>
              </a:rPr>
              <a:t>Checking</a:t>
            </a:r>
            <a:r>
              <a:rPr lang="en-US" sz="1800" baseline="0" dirty="0" smtClean="0">
                <a:latin typeface="Bookman Old Style"/>
              </a:rPr>
              <a:t> A</a:t>
            </a:r>
            <a:r>
              <a:rPr lang="en-US" sz="1800" dirty="0" smtClean="0">
                <a:latin typeface="Bookman Old Style"/>
              </a:rPr>
              <a:t>ccount </a:t>
            </a:r>
            <a:r>
              <a:rPr lang="en-US" sz="1800" dirty="0">
                <a:latin typeface="Bookman Old Style"/>
              </a:rPr>
              <a:t>Balance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Checking Account Balance</c:v>
                </c:pt>
              </c:strCache>
            </c:strRef>
          </c:tx>
          <c:marker>
            <c:symbol val="none"/>
          </c:marker>
          <c:cat>
            <c:numRef>
              <c:f>Sheet1!$A$2:$A$35</c:f>
              <c:numCache>
                <c:formatCode>m/d/yy</c:formatCode>
                <c:ptCount val="34"/>
                <c:pt idx="0">
                  <c:v>41821</c:v>
                </c:pt>
                <c:pt idx="1">
                  <c:v>41850</c:v>
                </c:pt>
                <c:pt idx="2">
                  <c:v>41851</c:v>
                </c:pt>
                <c:pt idx="3">
                  <c:v>41875</c:v>
                </c:pt>
                <c:pt idx="4">
                  <c:v>41876</c:v>
                </c:pt>
                <c:pt idx="5">
                  <c:v>41919</c:v>
                </c:pt>
                <c:pt idx="6">
                  <c:v>41920</c:v>
                </c:pt>
                <c:pt idx="7">
                  <c:v>41921</c:v>
                </c:pt>
                <c:pt idx="8">
                  <c:v>41928</c:v>
                </c:pt>
                <c:pt idx="9">
                  <c:v>41929</c:v>
                </c:pt>
                <c:pt idx="10">
                  <c:v>41976</c:v>
                </c:pt>
                <c:pt idx="11">
                  <c:v>41977</c:v>
                </c:pt>
                <c:pt idx="12">
                  <c:v>42004</c:v>
                </c:pt>
                <c:pt idx="13">
                  <c:v>42165</c:v>
                </c:pt>
                <c:pt idx="14">
                  <c:v>42166</c:v>
                </c:pt>
                <c:pt idx="15">
                  <c:v>42169</c:v>
                </c:pt>
                <c:pt idx="16">
                  <c:v>42170</c:v>
                </c:pt>
                <c:pt idx="17">
                  <c:v>42179</c:v>
                </c:pt>
                <c:pt idx="18">
                  <c:v>42180</c:v>
                </c:pt>
                <c:pt idx="19">
                  <c:v>42200</c:v>
                </c:pt>
                <c:pt idx="20">
                  <c:v>42201</c:v>
                </c:pt>
                <c:pt idx="21">
                  <c:v>42204</c:v>
                </c:pt>
                <c:pt idx="22">
                  <c:v>42205</c:v>
                </c:pt>
                <c:pt idx="23">
                  <c:v>42218</c:v>
                </c:pt>
                <c:pt idx="24">
                  <c:v>42219</c:v>
                </c:pt>
                <c:pt idx="25">
                  <c:v>42236</c:v>
                </c:pt>
                <c:pt idx="26">
                  <c:v>42242</c:v>
                </c:pt>
                <c:pt idx="27">
                  <c:v>42243</c:v>
                </c:pt>
                <c:pt idx="28">
                  <c:v>42255</c:v>
                </c:pt>
                <c:pt idx="29">
                  <c:v>42256</c:v>
                </c:pt>
                <c:pt idx="30">
                  <c:v>42277</c:v>
                </c:pt>
                <c:pt idx="31">
                  <c:v>42278</c:v>
                </c:pt>
                <c:pt idx="32">
                  <c:v>42303</c:v>
                </c:pt>
              </c:numCache>
            </c:numRef>
          </c:cat>
          <c:val>
            <c:numRef>
              <c:f>Sheet1!$B$2:$B$35</c:f>
              <c:numCache>
                <c:formatCode>"$"#,##0.00_);[Red]\("$"#,##0.00\)</c:formatCode>
                <c:ptCount val="34"/>
                <c:pt idx="0">
                  <c:v>7858.63</c:v>
                </c:pt>
                <c:pt idx="1">
                  <c:v>1432.6299999999999</c:v>
                </c:pt>
                <c:pt idx="2">
                  <c:v>3682.63</c:v>
                </c:pt>
                <c:pt idx="3">
                  <c:v>3682.63</c:v>
                </c:pt>
                <c:pt idx="4">
                  <c:v>4532.63</c:v>
                </c:pt>
                <c:pt idx="5">
                  <c:v>4532.63</c:v>
                </c:pt>
                <c:pt idx="6">
                  <c:v>5057.63</c:v>
                </c:pt>
                <c:pt idx="7">
                  <c:v>7132.63</c:v>
                </c:pt>
                <c:pt idx="8">
                  <c:v>7132.63</c:v>
                </c:pt>
                <c:pt idx="9">
                  <c:v>8607.6299999999846</c:v>
                </c:pt>
                <c:pt idx="10">
                  <c:v>8607.6299999999846</c:v>
                </c:pt>
                <c:pt idx="11">
                  <c:v>8957.6299999999846</c:v>
                </c:pt>
                <c:pt idx="12">
                  <c:v>8957.6299999999846</c:v>
                </c:pt>
                <c:pt idx="13">
                  <c:v>8957.6299999999846</c:v>
                </c:pt>
                <c:pt idx="14">
                  <c:v>9882.6299999999846</c:v>
                </c:pt>
                <c:pt idx="15">
                  <c:v>9882.6299999999846</c:v>
                </c:pt>
                <c:pt idx="16">
                  <c:v>10707.630000000001</c:v>
                </c:pt>
                <c:pt idx="17">
                  <c:v>10707.630000000001</c:v>
                </c:pt>
                <c:pt idx="18">
                  <c:v>11082.630000000001</c:v>
                </c:pt>
                <c:pt idx="19">
                  <c:v>11082.630000000001</c:v>
                </c:pt>
                <c:pt idx="20">
                  <c:v>2888.63</c:v>
                </c:pt>
                <c:pt idx="21">
                  <c:v>2888.63</c:v>
                </c:pt>
                <c:pt idx="22">
                  <c:v>3013.63</c:v>
                </c:pt>
                <c:pt idx="23">
                  <c:v>3013.63</c:v>
                </c:pt>
                <c:pt idx="24">
                  <c:v>3563.63</c:v>
                </c:pt>
                <c:pt idx="25">
                  <c:v>5038.63</c:v>
                </c:pt>
                <c:pt idx="26">
                  <c:v>5038.63</c:v>
                </c:pt>
                <c:pt idx="27">
                  <c:v>5538.63</c:v>
                </c:pt>
                <c:pt idx="28">
                  <c:v>5538.63</c:v>
                </c:pt>
                <c:pt idx="29">
                  <c:v>7838.63</c:v>
                </c:pt>
                <c:pt idx="30">
                  <c:v>7838.63</c:v>
                </c:pt>
                <c:pt idx="31">
                  <c:v>8188.63</c:v>
                </c:pt>
                <c:pt idx="32">
                  <c:v>8188.63</c:v>
                </c:pt>
              </c:numCache>
            </c:numRef>
          </c:val>
        </c:ser>
        <c:dLbls/>
        <c:marker val="1"/>
        <c:axId val="67865984"/>
        <c:axId val="67892352"/>
      </c:lineChart>
      <c:dateAx>
        <c:axId val="67865984"/>
        <c:scaling>
          <c:orientation val="minMax"/>
        </c:scaling>
        <c:axPos val="b"/>
        <c:numFmt formatCode="m/d/yy" sourceLinked="1"/>
        <c:tickLblPos val="nextTo"/>
        <c:txPr>
          <a:bodyPr/>
          <a:lstStyle/>
          <a:p>
            <a:pPr>
              <a:defRPr sz="900">
                <a:latin typeface="Bookman Old Style"/>
                <a:cs typeface="Bookman Old Style"/>
              </a:defRPr>
            </a:pPr>
            <a:endParaRPr lang="en-US"/>
          </a:p>
        </c:txPr>
        <c:crossAx val="67892352"/>
        <c:crosses val="autoZero"/>
        <c:auto val="1"/>
        <c:lblOffset val="100"/>
        <c:baseTimeUnit val="days"/>
      </c:dateAx>
      <c:valAx>
        <c:axId val="67892352"/>
        <c:scaling>
          <c:orientation val="minMax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1200">
                <a:latin typeface="Bookman Old Style"/>
                <a:cs typeface="Bookman Old Style"/>
              </a:defRPr>
            </a:pPr>
            <a:endParaRPr lang="en-US"/>
          </a:p>
        </c:txPr>
        <c:crossAx val="67865984"/>
        <c:crosses val="autoZero"/>
        <c:crossBetween val="between"/>
      </c:valAx>
    </c:plotArea>
    <c:plotVisOnly val="1"/>
    <c:dispBlanksAs val="gap"/>
  </c:chart>
  <c:txPr>
    <a:bodyPr/>
    <a:lstStyle/>
    <a:p>
      <a:pPr algn="ctr"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93C5-8F0F-7049-B9A5-E5A23CF3964B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47CA-0CA3-AC45-8251-4F70CF0A6D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2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36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Talking point: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ability to treat ZM effectively is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completely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predicated on being able to treat them as soon as the infestation is spotted, and that treatment is predicated on us having the funding already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36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36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36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 properties (61%)</a:t>
            </a:r>
            <a:r>
              <a:rPr lang="en-US" baseline="0" dirty="0" smtClean="0"/>
              <a:t> was the original contribution percentage vs. </a:t>
            </a:r>
            <a:r>
              <a:rPr lang="en-US" dirty="0" smtClean="0"/>
              <a:t>53 (79%)</a:t>
            </a:r>
            <a:r>
              <a:rPr lang="en-US" baseline="0" dirty="0" smtClean="0"/>
              <a:t> final 2015 property contribution %</a:t>
            </a:r>
          </a:p>
          <a:p>
            <a:r>
              <a:rPr lang="en-US" baseline="0" dirty="0" smtClean="0"/>
              <a:t>So, we split the difference at approx. 70% = $350-$500/property.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baseline="0" dirty="0" smtClean="0"/>
              <a:t>hope you prove us wrong…anything extra will go towards our future treatment efforts/fund.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36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36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4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47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928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15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8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82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19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6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5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4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8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5040-25D5-8345-B4F3-C007613DF131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A72B-0BB7-374F-9B66-6F78356D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1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amelanewcome/Desktop/Screen%20shot%202015-10-25%20at%208.46.02%20PM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u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572" y="-5999"/>
            <a:ext cx="9153144" cy="686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40" y="2699921"/>
            <a:ext cx="8859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latin typeface="Bookman Old Style"/>
                <a:cs typeface="Bookman Old Style"/>
              </a:rPr>
              <a:t>LAKE JOSEPHINE</a:t>
            </a:r>
          </a:p>
          <a:p>
            <a:pPr algn="ctr"/>
            <a:r>
              <a:rPr lang="en-US" sz="4600" dirty="0" smtClean="0">
                <a:latin typeface="Bookman Old Style"/>
                <a:cs typeface="Bookman Old Style"/>
              </a:rPr>
              <a:t>IMPROVEMENT </a:t>
            </a:r>
            <a:r>
              <a:rPr lang="en-US" sz="4600" dirty="0" smtClean="0">
                <a:latin typeface="Bookman Old Style"/>
                <a:cs typeface="Bookman Old Style"/>
              </a:rPr>
              <a:t>ASSOCIATION</a:t>
            </a:r>
            <a:endParaRPr lang="en-US" sz="4600" dirty="0" smtClean="0">
              <a:latin typeface="Bookman Old Style"/>
              <a:cs typeface="Bookman Old Style"/>
            </a:endParaRPr>
          </a:p>
          <a:p>
            <a:pPr algn="ctr"/>
            <a:endParaRPr lang="en-US" sz="2600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2600" smtClean="0">
                <a:latin typeface="Bookman Old Style"/>
                <a:cs typeface="Bookman Old Style"/>
              </a:rPr>
              <a:t>FINANCIAL </a:t>
            </a:r>
            <a:r>
              <a:rPr lang="en-US" sz="2600" dirty="0" smtClean="0">
                <a:latin typeface="Bookman Old Style"/>
                <a:cs typeface="Bookman Old Style"/>
              </a:rPr>
              <a:t>REPORT</a:t>
            </a:r>
          </a:p>
          <a:p>
            <a:pPr algn="ctr"/>
            <a:r>
              <a:rPr lang="en-US" sz="2600" dirty="0" smtClean="0">
                <a:latin typeface="Bookman Old Style"/>
                <a:cs typeface="Bookman Old Style"/>
              </a:rPr>
              <a:t>CONTRIBUTION HISTORY &amp; FUTURE NEED</a:t>
            </a:r>
          </a:p>
        </p:txBody>
      </p:sp>
    </p:spTree>
    <p:extLst>
      <p:ext uri="{BB962C8B-B14F-4D97-AF65-F5344CB8AC3E}">
        <p14:creationId xmlns:p14="http://schemas.microsoft.com/office/powerpoint/2010/main" xmlns="" val="23876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887888"/>
            <a:ext cx="9144000" cy="3543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33726"/>
            <a:ext cx="8229600" cy="72805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ookman Old Style"/>
                <a:cs typeface="Bookman Old Style"/>
              </a:rPr>
              <a:t>Thank </a:t>
            </a:r>
            <a:r>
              <a:rPr lang="en-US" dirty="0" smtClean="0">
                <a:latin typeface="Bookman Old Style"/>
                <a:cs typeface="Bookman Old Style"/>
              </a:rPr>
              <a:t>You 2015 Season </a:t>
            </a:r>
            <a:r>
              <a:rPr lang="en-US" dirty="0">
                <a:latin typeface="Bookman Old Style"/>
                <a:cs typeface="Bookman Old Style"/>
              </a:rPr>
              <a:t>Contributors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09601"/>
            <a:ext cx="8229600" cy="330859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1100" dirty="0"/>
              <a:t>Arsenault, Paul &amp; </a:t>
            </a:r>
            <a:r>
              <a:rPr lang="en-US" sz="1100" dirty="0" smtClean="0"/>
              <a:t>Jeanne</a:t>
            </a:r>
          </a:p>
          <a:p>
            <a:r>
              <a:rPr lang="en-US" sz="1100" dirty="0" smtClean="0"/>
              <a:t>Aune</a:t>
            </a:r>
            <a:r>
              <a:rPr lang="en-US" sz="1100" dirty="0"/>
              <a:t>, Eleanor </a:t>
            </a:r>
            <a:endParaRPr lang="en-US" sz="1100" dirty="0" smtClean="0"/>
          </a:p>
          <a:p>
            <a:r>
              <a:rPr lang="en-US" sz="1100" dirty="0" smtClean="0"/>
              <a:t>Bauer</a:t>
            </a:r>
            <a:r>
              <a:rPr lang="en-US" sz="1100" dirty="0"/>
              <a:t>, Wally </a:t>
            </a:r>
            <a:endParaRPr lang="en-US" sz="1100" dirty="0" smtClean="0"/>
          </a:p>
          <a:p>
            <a:r>
              <a:rPr lang="en-US" sz="1100" dirty="0" smtClean="0"/>
              <a:t>Boeck</a:t>
            </a:r>
            <a:r>
              <a:rPr lang="en-US" sz="1100" dirty="0"/>
              <a:t>, Rob &amp; </a:t>
            </a:r>
            <a:r>
              <a:rPr lang="en-US" sz="1100" dirty="0" smtClean="0"/>
              <a:t>Cathleen</a:t>
            </a:r>
          </a:p>
          <a:p>
            <a:r>
              <a:rPr lang="en-US" sz="1100" dirty="0" smtClean="0"/>
              <a:t>Bradley</a:t>
            </a:r>
            <a:r>
              <a:rPr lang="en-US" sz="1100" dirty="0"/>
              <a:t>, Hugh &amp; </a:t>
            </a:r>
            <a:r>
              <a:rPr lang="en-US" sz="1100" dirty="0" smtClean="0"/>
              <a:t>Karla</a:t>
            </a:r>
          </a:p>
          <a:p>
            <a:r>
              <a:rPr lang="en-US" sz="1100" dirty="0" smtClean="0"/>
              <a:t>Coblentz</a:t>
            </a:r>
            <a:r>
              <a:rPr lang="en-US" sz="1100" dirty="0"/>
              <a:t>, Eddie &amp; </a:t>
            </a:r>
            <a:r>
              <a:rPr lang="en-US" sz="1100" dirty="0" smtClean="0"/>
              <a:t>Airika</a:t>
            </a:r>
          </a:p>
          <a:p>
            <a:r>
              <a:rPr lang="en-US" sz="1100" dirty="0" smtClean="0"/>
              <a:t>Collins</a:t>
            </a:r>
            <a:r>
              <a:rPr lang="en-US" sz="1100" dirty="0"/>
              <a:t>, Ann Marie &amp; </a:t>
            </a:r>
            <a:r>
              <a:rPr lang="en-US" sz="1100" dirty="0" smtClean="0"/>
              <a:t>Jim</a:t>
            </a:r>
          </a:p>
          <a:p>
            <a:r>
              <a:rPr lang="en-US" sz="1100" dirty="0" smtClean="0"/>
              <a:t>Cummings</a:t>
            </a:r>
            <a:r>
              <a:rPr lang="en-US" sz="1100" dirty="0"/>
              <a:t>, Scott &amp; </a:t>
            </a:r>
            <a:r>
              <a:rPr lang="en-US" sz="1100" dirty="0" smtClean="0"/>
              <a:t>Tracy</a:t>
            </a:r>
          </a:p>
          <a:p>
            <a:r>
              <a:rPr lang="en-US" sz="1100" dirty="0" smtClean="0"/>
              <a:t>Cushman</a:t>
            </a:r>
            <a:r>
              <a:rPr lang="en-US" sz="1100" dirty="0"/>
              <a:t>, </a:t>
            </a:r>
            <a:r>
              <a:rPr lang="en-US" sz="1100" dirty="0" smtClean="0"/>
              <a:t>Maribelle</a:t>
            </a:r>
          </a:p>
          <a:p>
            <a:r>
              <a:rPr lang="en-US" sz="1100" dirty="0" smtClean="0"/>
              <a:t>Dahl</a:t>
            </a:r>
            <a:r>
              <a:rPr lang="en-US" sz="1100" dirty="0"/>
              <a:t>, Steve &amp; </a:t>
            </a:r>
            <a:r>
              <a:rPr lang="en-US" sz="1100" dirty="0" smtClean="0"/>
              <a:t>Janelle</a:t>
            </a:r>
          </a:p>
          <a:p>
            <a:r>
              <a:rPr lang="en-US" sz="1100" dirty="0" smtClean="0"/>
              <a:t>Dougherty</a:t>
            </a:r>
            <a:r>
              <a:rPr lang="en-US" sz="1100" dirty="0"/>
              <a:t>, Tom &amp; </a:t>
            </a:r>
            <a:r>
              <a:rPr lang="en-US" sz="1100" dirty="0" smtClean="0"/>
              <a:t>Mona</a:t>
            </a:r>
          </a:p>
          <a:p>
            <a:r>
              <a:rPr lang="en-US" sz="1100" dirty="0" smtClean="0"/>
              <a:t>Erickson</a:t>
            </a:r>
            <a:r>
              <a:rPr lang="en-US" sz="1100" dirty="0"/>
              <a:t>, David &amp; </a:t>
            </a:r>
            <a:r>
              <a:rPr lang="en-US" sz="1100" dirty="0" smtClean="0"/>
              <a:t>Iren</a:t>
            </a:r>
          </a:p>
          <a:p>
            <a:r>
              <a:rPr lang="en-US" sz="1100" dirty="0" smtClean="0"/>
              <a:t>Estey</a:t>
            </a:r>
            <a:r>
              <a:rPr lang="en-US" sz="1100" dirty="0"/>
              <a:t>, Ryan &amp; </a:t>
            </a:r>
            <a:r>
              <a:rPr lang="en-US" sz="1100" dirty="0" smtClean="0"/>
              <a:t>Marti</a:t>
            </a:r>
          </a:p>
          <a:p>
            <a:r>
              <a:rPr lang="en-US" sz="1100" dirty="0" smtClean="0"/>
              <a:t>Fryd</a:t>
            </a:r>
            <a:r>
              <a:rPr lang="en-US" sz="1100" dirty="0"/>
              <a:t>, Dave &amp; </a:t>
            </a:r>
            <a:r>
              <a:rPr lang="en-US" sz="1100" dirty="0" smtClean="0"/>
              <a:t>Dee</a:t>
            </a:r>
          </a:p>
          <a:p>
            <a:r>
              <a:rPr lang="en-US" sz="1100" dirty="0" smtClean="0"/>
              <a:t>Gray</a:t>
            </a:r>
            <a:r>
              <a:rPr lang="en-US" sz="1100" dirty="0"/>
              <a:t>, Gary &amp; </a:t>
            </a:r>
            <a:r>
              <a:rPr lang="en-US" sz="1100" dirty="0" smtClean="0"/>
              <a:t>Jill</a:t>
            </a:r>
          </a:p>
          <a:p>
            <a:r>
              <a:rPr lang="en-US" sz="1100" dirty="0" smtClean="0"/>
              <a:t>Gustafson</a:t>
            </a:r>
            <a:r>
              <a:rPr lang="en-US" sz="1100" dirty="0"/>
              <a:t>, Dave &amp; </a:t>
            </a:r>
            <a:r>
              <a:rPr lang="en-US" sz="1100" dirty="0" smtClean="0"/>
              <a:t>Dawn</a:t>
            </a:r>
          </a:p>
          <a:p>
            <a:r>
              <a:rPr lang="en-US" sz="1100" dirty="0" smtClean="0"/>
              <a:t>Hamburger</a:t>
            </a:r>
            <a:r>
              <a:rPr lang="en-US" sz="1100" dirty="0"/>
              <a:t>, John &amp; </a:t>
            </a:r>
            <a:r>
              <a:rPr lang="en-US" sz="1100" dirty="0" smtClean="0"/>
              <a:t>Jill</a:t>
            </a:r>
          </a:p>
          <a:p>
            <a:r>
              <a:rPr lang="en-US" sz="1100" dirty="0" smtClean="0"/>
              <a:t>Hanson</a:t>
            </a:r>
            <a:r>
              <a:rPr lang="en-US" sz="1100" dirty="0"/>
              <a:t>, Dick &amp; </a:t>
            </a:r>
            <a:r>
              <a:rPr lang="en-US" sz="1100" dirty="0" smtClean="0"/>
              <a:t>Judie</a:t>
            </a:r>
          </a:p>
          <a:p>
            <a:r>
              <a:rPr lang="en-US" sz="1100" dirty="0" smtClean="0"/>
              <a:t>Hoivik</a:t>
            </a:r>
            <a:r>
              <a:rPr lang="en-US" sz="1100" dirty="0"/>
              <a:t>, </a:t>
            </a:r>
            <a:r>
              <a:rPr lang="en-US" sz="1100" dirty="0" smtClean="0"/>
              <a:t>Tom</a:t>
            </a:r>
          </a:p>
          <a:p>
            <a:r>
              <a:rPr lang="en-US" sz="1100" dirty="0" smtClean="0"/>
              <a:t>Hsiao</a:t>
            </a:r>
            <a:r>
              <a:rPr lang="en-US" sz="1100" dirty="0"/>
              <a:t>, </a:t>
            </a:r>
            <a:r>
              <a:rPr lang="en-US" sz="1100" dirty="0" smtClean="0"/>
              <a:t>Joyce</a:t>
            </a:r>
          </a:p>
          <a:p>
            <a:r>
              <a:rPr lang="en-US" sz="1100" dirty="0" smtClean="0"/>
              <a:t>Johnson</a:t>
            </a:r>
            <a:r>
              <a:rPr lang="en-US" sz="1100" dirty="0"/>
              <a:t>, Mark &amp; </a:t>
            </a:r>
            <a:r>
              <a:rPr lang="en-US" sz="1100" dirty="0" smtClean="0"/>
              <a:t>Penny</a:t>
            </a:r>
          </a:p>
          <a:p>
            <a:r>
              <a:rPr lang="en-US" sz="1100" dirty="0" smtClean="0"/>
              <a:t>Johnson</a:t>
            </a:r>
            <a:r>
              <a:rPr lang="en-US" sz="1100" dirty="0"/>
              <a:t>, Todd &amp; </a:t>
            </a:r>
            <a:r>
              <a:rPr lang="en-US" sz="1100" dirty="0" smtClean="0"/>
              <a:t>Beth</a:t>
            </a:r>
          </a:p>
          <a:p>
            <a:r>
              <a:rPr lang="en-US" sz="1100" dirty="0" smtClean="0"/>
              <a:t>Josephine </a:t>
            </a:r>
            <a:r>
              <a:rPr lang="en-US" sz="1100" dirty="0"/>
              <a:t>Hills </a:t>
            </a:r>
            <a:r>
              <a:rPr lang="en-US" sz="1100" dirty="0" smtClean="0"/>
              <a:t>Association</a:t>
            </a:r>
          </a:p>
          <a:p>
            <a:r>
              <a:rPr lang="en-US" sz="1100" dirty="0" smtClean="0"/>
              <a:t>Kadrie</a:t>
            </a:r>
            <a:r>
              <a:rPr lang="en-US" sz="1100" dirty="0"/>
              <a:t>, Chuck &amp; </a:t>
            </a:r>
            <a:r>
              <a:rPr lang="en-US" sz="1100" dirty="0" smtClean="0"/>
              <a:t>Gert</a:t>
            </a:r>
          </a:p>
          <a:p>
            <a:r>
              <a:rPr lang="en-US" sz="1100" dirty="0" smtClean="0"/>
              <a:t>Kanzenbach</a:t>
            </a:r>
            <a:r>
              <a:rPr lang="en-US" sz="1100" dirty="0"/>
              <a:t>, Raye &amp; MacDonald, </a:t>
            </a:r>
            <a:r>
              <a:rPr lang="en-US" sz="1100" dirty="0" smtClean="0"/>
              <a:t>Joni</a:t>
            </a:r>
          </a:p>
          <a:p>
            <a:r>
              <a:rPr lang="en-US" sz="1100" dirty="0" smtClean="0"/>
              <a:t>Kucera</a:t>
            </a:r>
            <a:r>
              <a:rPr lang="en-US" sz="1100" dirty="0"/>
              <a:t>, Emil &amp; </a:t>
            </a:r>
            <a:r>
              <a:rPr lang="en-US" sz="1100" dirty="0" smtClean="0"/>
              <a:t>Angie</a:t>
            </a:r>
          </a:p>
          <a:p>
            <a:r>
              <a:rPr lang="en-US" sz="1100" dirty="0" smtClean="0"/>
              <a:t>Lanasa</a:t>
            </a:r>
            <a:r>
              <a:rPr lang="en-US" sz="1100" dirty="0"/>
              <a:t>, Jeff &amp; </a:t>
            </a:r>
            <a:r>
              <a:rPr lang="en-US" sz="1100" dirty="0" smtClean="0"/>
              <a:t>Linda</a:t>
            </a:r>
          </a:p>
          <a:p>
            <a:r>
              <a:rPr lang="en-US" sz="1100" dirty="0" smtClean="0"/>
              <a:t>Lubratt, </a:t>
            </a:r>
            <a:r>
              <a:rPr lang="en-US" sz="1100" dirty="0"/>
              <a:t>Lynda</a:t>
            </a:r>
            <a:endParaRPr lang="en-US" sz="1100" dirty="0" smtClean="0"/>
          </a:p>
          <a:p>
            <a:r>
              <a:rPr lang="en-US" sz="1100" dirty="0" smtClean="0"/>
              <a:t>Mahler</a:t>
            </a:r>
            <a:r>
              <a:rPr lang="en-US" sz="1100" dirty="0"/>
              <a:t>, Mark &amp; </a:t>
            </a:r>
            <a:r>
              <a:rPr lang="en-US" sz="1100" dirty="0" smtClean="0"/>
              <a:t>Mary</a:t>
            </a:r>
          </a:p>
          <a:p>
            <a:r>
              <a:rPr lang="en-US" sz="1100" dirty="0" smtClean="0"/>
              <a:t>Manos</a:t>
            </a:r>
            <a:r>
              <a:rPr lang="en-US" sz="1100" dirty="0"/>
              <a:t>, </a:t>
            </a:r>
            <a:r>
              <a:rPr lang="en-US" sz="1100" dirty="0" smtClean="0"/>
              <a:t>Jeri</a:t>
            </a:r>
          </a:p>
          <a:p>
            <a:r>
              <a:rPr lang="en-US" sz="1100" dirty="0" smtClean="0"/>
              <a:t>Mickelson</a:t>
            </a:r>
            <a:r>
              <a:rPr lang="en-US" sz="1100" dirty="0"/>
              <a:t>, David &amp; </a:t>
            </a:r>
            <a:r>
              <a:rPr lang="en-US" sz="1100" dirty="0" smtClean="0"/>
              <a:t>Carol</a:t>
            </a:r>
          </a:p>
          <a:p>
            <a:r>
              <a:rPr lang="en-US" sz="1100" dirty="0" smtClean="0"/>
              <a:t>Newcome</a:t>
            </a:r>
            <a:r>
              <a:rPr lang="en-US" sz="1100" dirty="0"/>
              <a:t>, R. J. &amp; </a:t>
            </a:r>
            <a:r>
              <a:rPr lang="en-US" sz="1100" dirty="0" smtClean="0"/>
              <a:t>Pam</a:t>
            </a:r>
          </a:p>
          <a:p>
            <a:r>
              <a:rPr lang="en-US" sz="1100" dirty="0" smtClean="0"/>
              <a:t>Pieper</a:t>
            </a:r>
            <a:r>
              <a:rPr lang="en-US" sz="1100" dirty="0"/>
              <a:t>, David &amp; </a:t>
            </a:r>
            <a:r>
              <a:rPr lang="en-US" sz="1100" dirty="0" smtClean="0"/>
              <a:t>Cheleen</a:t>
            </a:r>
          </a:p>
          <a:p>
            <a:r>
              <a:rPr lang="en-US" sz="1100" dirty="0" smtClean="0"/>
              <a:t>Presbyterian </a:t>
            </a:r>
            <a:r>
              <a:rPr lang="en-US" sz="1100" dirty="0"/>
              <a:t>Homes &amp; </a:t>
            </a:r>
            <a:r>
              <a:rPr lang="en-US" sz="1100" dirty="0" smtClean="0"/>
              <a:t>Services</a:t>
            </a:r>
          </a:p>
          <a:p>
            <a:r>
              <a:rPr lang="en-US" sz="1100" dirty="0" smtClean="0"/>
              <a:t>Rekuski</a:t>
            </a:r>
            <a:r>
              <a:rPr lang="en-US" sz="1100" dirty="0"/>
              <a:t>, </a:t>
            </a:r>
            <a:r>
              <a:rPr lang="en-US" sz="1100" dirty="0" smtClean="0"/>
              <a:t>Frank</a:t>
            </a:r>
          </a:p>
          <a:p>
            <a:r>
              <a:rPr lang="en-US" sz="1100" dirty="0" smtClean="0"/>
              <a:t>Rice</a:t>
            </a:r>
            <a:r>
              <a:rPr lang="en-US" sz="1100" dirty="0"/>
              <a:t>, Dave &amp; </a:t>
            </a:r>
            <a:r>
              <a:rPr lang="en-US" sz="1100" dirty="0" smtClean="0"/>
              <a:t>Therese</a:t>
            </a:r>
          </a:p>
          <a:p>
            <a:r>
              <a:rPr lang="en-US" sz="1100" dirty="0" smtClean="0"/>
              <a:t>Robinson</a:t>
            </a:r>
            <a:r>
              <a:rPr lang="en-US" sz="1100" dirty="0"/>
              <a:t>, Amy &amp; </a:t>
            </a:r>
            <a:r>
              <a:rPr lang="en-US" sz="1100" dirty="0" smtClean="0"/>
              <a:t>Kurt</a:t>
            </a:r>
          </a:p>
          <a:p>
            <a:r>
              <a:rPr lang="en-US" sz="1100" dirty="0" smtClean="0"/>
              <a:t>Robinson</a:t>
            </a:r>
            <a:r>
              <a:rPr lang="en-US" sz="1100" dirty="0"/>
              <a:t>, Catherine &amp; Risch, </a:t>
            </a:r>
            <a:r>
              <a:rPr lang="en-US" sz="1100" dirty="0" smtClean="0"/>
              <a:t>Therace</a:t>
            </a:r>
          </a:p>
          <a:p>
            <a:r>
              <a:rPr lang="en-US" sz="1100" dirty="0" smtClean="0"/>
              <a:t>Scheller</a:t>
            </a:r>
            <a:r>
              <a:rPr lang="en-US" sz="1100" dirty="0"/>
              <a:t>, John &amp; </a:t>
            </a:r>
            <a:r>
              <a:rPr lang="en-US" sz="1100" dirty="0" smtClean="0"/>
              <a:t>Stacy</a:t>
            </a:r>
          </a:p>
          <a:p>
            <a:r>
              <a:rPr lang="en-US" sz="1100" dirty="0" smtClean="0"/>
              <a:t>Schoenleber</a:t>
            </a:r>
            <a:r>
              <a:rPr lang="en-US" sz="1100" dirty="0"/>
              <a:t>, Mike &amp; </a:t>
            </a:r>
            <a:r>
              <a:rPr lang="en-US" sz="1100" dirty="0" smtClean="0"/>
              <a:t>Kirsten</a:t>
            </a:r>
          </a:p>
          <a:p>
            <a:r>
              <a:rPr lang="en-US" sz="1100" dirty="0" smtClean="0"/>
              <a:t>Schreiber</a:t>
            </a:r>
            <a:r>
              <a:rPr lang="en-US" sz="1100" dirty="0"/>
              <a:t>, Brett &amp; </a:t>
            </a:r>
            <a:r>
              <a:rPr lang="en-US" sz="1100" dirty="0" smtClean="0"/>
              <a:t>Jamie</a:t>
            </a:r>
          </a:p>
          <a:p>
            <a:r>
              <a:rPr lang="en-US" sz="1100" dirty="0" smtClean="0"/>
              <a:t>Schultz</a:t>
            </a:r>
            <a:r>
              <a:rPr lang="en-US" sz="1100" dirty="0"/>
              <a:t>, Rick &amp; </a:t>
            </a:r>
            <a:r>
              <a:rPr lang="en-US" sz="1100" dirty="0" smtClean="0"/>
              <a:t>Amy</a:t>
            </a:r>
          </a:p>
          <a:p>
            <a:r>
              <a:rPr lang="en-US" sz="1100" dirty="0" smtClean="0"/>
              <a:t>Schumacher</a:t>
            </a:r>
            <a:r>
              <a:rPr lang="en-US" sz="1100" dirty="0"/>
              <a:t>, </a:t>
            </a:r>
            <a:r>
              <a:rPr lang="en-US" sz="1100" dirty="0" smtClean="0"/>
              <a:t>Elizabeth</a:t>
            </a:r>
          </a:p>
          <a:p>
            <a:r>
              <a:rPr lang="en-US" sz="1100" dirty="0" smtClean="0"/>
              <a:t>Schumacher</a:t>
            </a:r>
            <a:r>
              <a:rPr lang="en-US" sz="1100" dirty="0"/>
              <a:t>, Steve &amp; </a:t>
            </a:r>
            <a:r>
              <a:rPr lang="en-US" sz="1100" dirty="0" smtClean="0"/>
              <a:t>Jane</a:t>
            </a:r>
          </a:p>
          <a:p>
            <a:r>
              <a:rPr lang="en-US" sz="1100" dirty="0" smtClean="0"/>
              <a:t>Schur</a:t>
            </a:r>
            <a:r>
              <a:rPr lang="en-US" sz="1100" dirty="0"/>
              <a:t>, Howard &amp; Boone, </a:t>
            </a:r>
            <a:r>
              <a:rPr lang="en-US" sz="1100" dirty="0" smtClean="0"/>
              <a:t>Karen</a:t>
            </a:r>
            <a:endParaRPr lang="en-US" sz="1100" dirty="0"/>
          </a:p>
          <a:p>
            <a:r>
              <a:rPr lang="en-US" sz="1100" dirty="0" smtClean="0"/>
              <a:t>Sellars</a:t>
            </a:r>
            <a:r>
              <a:rPr lang="en-US" sz="1100" dirty="0"/>
              <a:t>, Stuart &amp; </a:t>
            </a:r>
            <a:r>
              <a:rPr lang="en-US" sz="1100" dirty="0" smtClean="0"/>
              <a:t>Carol</a:t>
            </a:r>
          </a:p>
          <a:p>
            <a:r>
              <a:rPr lang="en-US" sz="1100" dirty="0" smtClean="0"/>
              <a:t>Sheehan</a:t>
            </a:r>
            <a:r>
              <a:rPr lang="en-US" sz="1100" dirty="0"/>
              <a:t>, </a:t>
            </a:r>
            <a:r>
              <a:rPr lang="en-US" sz="1100" dirty="0" smtClean="0"/>
              <a:t>Barbie</a:t>
            </a:r>
          </a:p>
          <a:p>
            <a:r>
              <a:rPr lang="en-US" sz="1100" dirty="0" smtClean="0"/>
              <a:t>Shwiff</a:t>
            </a:r>
            <a:r>
              <a:rPr lang="en-US" sz="1100" dirty="0"/>
              <a:t>, Jill &amp; </a:t>
            </a:r>
            <a:r>
              <a:rPr lang="en-US" sz="1100" dirty="0" smtClean="0"/>
              <a:t>Stuart</a:t>
            </a:r>
          </a:p>
          <a:p>
            <a:r>
              <a:rPr lang="en-US" sz="1100" dirty="0" smtClean="0"/>
              <a:t>Solberg</a:t>
            </a:r>
            <a:r>
              <a:rPr lang="en-US" sz="1100" dirty="0"/>
              <a:t>, </a:t>
            </a:r>
            <a:r>
              <a:rPr lang="en-US" sz="1100" dirty="0" smtClean="0"/>
              <a:t>Arlyn</a:t>
            </a:r>
          </a:p>
          <a:p>
            <a:r>
              <a:rPr lang="en-US" sz="1100" dirty="0" smtClean="0"/>
              <a:t>Thompson</a:t>
            </a:r>
            <a:r>
              <a:rPr lang="en-US" sz="1100" dirty="0"/>
              <a:t>, Judy &amp; </a:t>
            </a:r>
            <a:r>
              <a:rPr lang="en-US" sz="1100" dirty="0" smtClean="0"/>
              <a:t>Dick</a:t>
            </a:r>
          </a:p>
          <a:p>
            <a:r>
              <a:rPr lang="en-US" sz="1100" dirty="0" smtClean="0"/>
              <a:t>Wallin</a:t>
            </a:r>
            <a:r>
              <a:rPr lang="en-US" sz="1100" dirty="0"/>
              <a:t>, Scott &amp; </a:t>
            </a:r>
            <a:r>
              <a:rPr lang="en-US" sz="1100" dirty="0" smtClean="0"/>
              <a:t>Cheryl</a:t>
            </a:r>
          </a:p>
          <a:p>
            <a:r>
              <a:rPr lang="en-US" sz="1100" dirty="0" smtClean="0"/>
              <a:t>Welte</a:t>
            </a:r>
            <a:r>
              <a:rPr lang="en-US" sz="1100" dirty="0"/>
              <a:t>, Kathleen &amp; Anderson, Lowell Woodburn, Bob &amp; </a:t>
            </a:r>
            <a:r>
              <a:rPr lang="en-US" sz="1100" dirty="0" smtClean="0"/>
              <a:t>Sally</a:t>
            </a:r>
          </a:p>
          <a:p>
            <a:r>
              <a:rPr lang="en-US" sz="1100" dirty="0" smtClean="0"/>
              <a:t>Young</a:t>
            </a:r>
            <a:r>
              <a:rPr lang="en-US" sz="1100" dirty="0"/>
              <a:t>, Warren &amp; </a:t>
            </a:r>
            <a:r>
              <a:rPr lang="en-US" sz="1100" dirty="0" smtClean="0"/>
              <a:t>Morgan</a:t>
            </a:r>
          </a:p>
          <a:p>
            <a:r>
              <a:rPr lang="en-US" sz="1100" dirty="0" smtClean="0"/>
              <a:t>Zappa</a:t>
            </a:r>
            <a:r>
              <a:rPr lang="en-US" sz="1100" dirty="0"/>
              <a:t>, Joe &amp; Chris </a:t>
            </a:r>
          </a:p>
        </p:txBody>
      </p:sp>
    </p:spTree>
    <p:extLst>
      <p:ext uri="{BB962C8B-B14F-4D97-AF65-F5344CB8AC3E}">
        <p14:creationId xmlns:p14="http://schemas.microsoft.com/office/powerpoint/2010/main" xmlns="" val="18570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 rot="10800000">
            <a:off x="30969" y="30978"/>
            <a:ext cx="3933624" cy="67650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Vertical Title 81"/>
          <p:cNvSpPr>
            <a:spLocks noGrp="1"/>
          </p:cNvSpPr>
          <p:nvPr>
            <p:ph type="title" orient="vert"/>
          </p:nvPr>
        </p:nvSpPr>
        <p:spPr>
          <a:xfrm>
            <a:off x="229428" y="836435"/>
            <a:ext cx="3414486" cy="5165810"/>
          </a:xfrm>
        </p:spPr>
        <p:txBody>
          <a:bodyPr vert="horz">
            <a:normAutofit/>
          </a:bodyPr>
          <a:lstStyle/>
          <a:p>
            <a:r>
              <a:rPr lang="en-US" sz="4600" dirty="0" smtClean="0">
                <a:solidFill>
                  <a:schemeClr val="bg1"/>
                </a:solidFill>
              </a:rPr>
              <a:t>Membership has its privileges!</a:t>
            </a:r>
            <a:endParaRPr lang="en-US" sz="4600" dirty="0">
              <a:solidFill>
                <a:schemeClr val="bg1"/>
              </a:solidFill>
            </a:endParaRPr>
          </a:p>
        </p:txBody>
      </p:sp>
      <p:pic>
        <p:nvPicPr>
          <p:cNvPr id="7" name="Screen shot 2015-10-25 at 8.46.02 PM.png" descr="/Users/pamelanewcome/Desktop/Screen shot 2015-10-25 at 8.46.02 PM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9868" y="127000"/>
            <a:ext cx="54229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3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6200000">
            <a:off x="2602289" y="-1677613"/>
            <a:ext cx="3939425" cy="9143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46"/>
            <a:ext cx="8229600" cy="7280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man Old Style"/>
                <a:cs typeface="Bookman Old Style"/>
              </a:rPr>
              <a:t>Thank You for Your Engagement!</a:t>
            </a:r>
            <a:endParaRPr lang="en-US" sz="3600" dirty="0">
              <a:latin typeface="Bookman Old Style"/>
              <a:cs typeface="Bookman Old Sty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4100"/>
            <a:ext cx="9144000" cy="2702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80501"/>
            <a:ext cx="8686800" cy="408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Before You Leave</a:t>
            </a:r>
          </a:p>
          <a:p>
            <a:pPr marL="0" indent="0">
              <a:buNone/>
            </a:pPr>
            <a:endParaRPr lang="en-US" sz="1000" u="sng" dirty="0" smtClean="0"/>
          </a:p>
          <a:p>
            <a:r>
              <a:rPr lang="en-US" sz="2000" dirty="0" smtClean="0"/>
              <a:t>Please double-check </a:t>
            </a:r>
            <a:r>
              <a:rPr lang="en-US" sz="2000" dirty="0"/>
              <a:t>y</a:t>
            </a:r>
            <a:r>
              <a:rPr lang="en-US" sz="2000" dirty="0" smtClean="0"/>
              <a:t>our contact info at entry desk</a:t>
            </a:r>
            <a:endParaRPr lang="en-US" sz="1000" dirty="0" smtClean="0"/>
          </a:p>
          <a:p>
            <a:r>
              <a:rPr lang="en-US" sz="2000" dirty="0" smtClean="0"/>
              <a:t>Complete the volunteer form at your table</a:t>
            </a:r>
            <a:endParaRPr lang="en-US" sz="1000" dirty="0" smtClean="0"/>
          </a:p>
          <a:p>
            <a:r>
              <a:rPr lang="en-US" sz="2000" dirty="0" smtClean="0"/>
              <a:t>If you’re prepared to submit your 2016 contribution, please see any Board member</a:t>
            </a:r>
          </a:p>
          <a:p>
            <a:pPr marL="0" indent="0">
              <a:buNone/>
            </a:pPr>
            <a:endParaRPr lang="en-US" sz="1000" u="sng" dirty="0" smtClean="0"/>
          </a:p>
          <a:p>
            <a:pPr marL="0" indent="0">
              <a:buNone/>
            </a:pPr>
            <a:r>
              <a:rPr lang="en-US" sz="2000" u="sng" dirty="0" smtClean="0"/>
              <a:t>After Meeting</a:t>
            </a:r>
          </a:p>
          <a:p>
            <a:pPr marL="0" indent="0">
              <a:buNone/>
            </a:pPr>
            <a:endParaRPr lang="en-US" sz="1000" u="sng" dirty="0" smtClean="0"/>
          </a:p>
          <a:p>
            <a:r>
              <a:rPr lang="en-US" sz="2000" dirty="0" smtClean="0"/>
              <a:t>Share recap with neighbors who may have missed meeting</a:t>
            </a:r>
          </a:p>
          <a:p>
            <a:r>
              <a:rPr lang="en-US" sz="2000" dirty="0" smtClean="0"/>
              <a:t>Visit our new website:  </a:t>
            </a:r>
            <a:r>
              <a:rPr lang="fi-FI" sz="2000" u="sng" dirty="0" err="1">
                <a:solidFill>
                  <a:srgbClr val="26309C"/>
                </a:solidFill>
              </a:rPr>
              <a:t>http://lakejosephineimprovementassociation.com</a:t>
            </a:r>
            <a:r>
              <a:rPr lang="fi-FI" sz="2000" u="sng" dirty="0">
                <a:solidFill>
                  <a:srgbClr val="26309C"/>
                </a:solidFill>
              </a:rPr>
              <a:t>/</a:t>
            </a:r>
            <a:r>
              <a:rPr lang="en-US" sz="2000" u="sng" dirty="0" smtClean="0">
                <a:solidFill>
                  <a:srgbClr val="26309C"/>
                </a:solidFill>
              </a:rPr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21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4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Financial Reports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4100"/>
            <a:ext cx="9144000" cy="270256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5120" y="853441"/>
            <a:ext cx="4172268" cy="3241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Bookman Old Style"/>
                <a:cs typeface="Bookman Old Style"/>
              </a:rPr>
              <a:t>2014 Summary</a:t>
            </a:r>
          </a:p>
          <a:p>
            <a:pPr marL="0" indent="0" algn="ctr">
              <a:buNone/>
            </a:pPr>
            <a:endParaRPr lang="en-US" sz="1000" b="1" dirty="0" smtClean="0">
              <a:latin typeface="Bookman Old Style"/>
              <a:cs typeface="Bookman Old Style"/>
            </a:endParaRPr>
          </a:p>
          <a:p>
            <a:pPr marL="400050" lvl="1" indent="0">
              <a:buNone/>
            </a:pPr>
            <a:r>
              <a:rPr lang="en-US" sz="1100" dirty="0" smtClean="0">
                <a:latin typeface="Bookman Old Style"/>
                <a:cs typeface="Bookman Old Style"/>
              </a:rPr>
              <a:t>Beginning of year Balance:			$7,758.63</a:t>
            </a:r>
          </a:p>
          <a:p>
            <a:pPr marL="800100" lvl="2" indent="0">
              <a:buNone/>
            </a:pPr>
            <a:r>
              <a:rPr lang="en-US" sz="1100" dirty="0" smtClean="0">
                <a:latin typeface="Bookman Old Style"/>
                <a:cs typeface="Bookman Old Style"/>
              </a:rPr>
              <a:t>Expenses </a:t>
            </a:r>
            <a:r>
              <a:rPr lang="en-US" sz="800" dirty="0" smtClean="0">
                <a:latin typeface="Bookman Old Style"/>
                <a:cs typeface="Bookman Old Style"/>
              </a:rPr>
              <a:t>(weed treatment)</a:t>
            </a:r>
            <a:r>
              <a:rPr lang="en-US" sz="1100" dirty="0" smtClean="0">
                <a:latin typeface="Bookman Old Style"/>
                <a:cs typeface="Bookman Old Style"/>
              </a:rPr>
              <a:t>	$6,426.00</a:t>
            </a:r>
          </a:p>
          <a:p>
            <a:pPr marL="800100" lvl="2" indent="0">
              <a:buNone/>
            </a:pPr>
            <a:r>
              <a:rPr lang="en-US" sz="1100" dirty="0" smtClean="0">
                <a:latin typeface="Bookman Old Style"/>
                <a:cs typeface="Bookman Old Style"/>
              </a:rPr>
              <a:t>Income				$7,625.00	</a:t>
            </a:r>
          </a:p>
          <a:p>
            <a:pPr marL="400050" lvl="1" indent="0">
              <a:buNone/>
            </a:pPr>
            <a:r>
              <a:rPr lang="en-US" sz="1100" dirty="0" smtClean="0">
                <a:latin typeface="Bookman Old Style"/>
                <a:cs typeface="Bookman Old Style"/>
              </a:rPr>
              <a:t>End of Year Balance				$8,957.63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72146" y="853441"/>
            <a:ext cx="4326414" cy="1473199"/>
            <a:chOff x="4472146" y="1229361"/>
            <a:chExt cx="4326414" cy="324103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0" y="1341119"/>
              <a:ext cx="0" cy="2976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ontent Placeholder 3"/>
            <p:cNvSpPr txBox="1">
              <a:spLocks/>
            </p:cNvSpPr>
            <p:nvPr/>
          </p:nvSpPr>
          <p:spPr>
            <a:xfrm>
              <a:off x="4472146" y="1229361"/>
              <a:ext cx="4326414" cy="32410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2015 Summary</a:t>
              </a:r>
            </a:p>
            <a:p>
              <a:pPr marL="0" indent="0" algn="ctr">
                <a:buNone/>
              </a:pPr>
              <a:r>
                <a:rPr lang="en-US" sz="10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(as of 10/19/2015)</a:t>
              </a:r>
              <a:endParaRPr lang="en-US" sz="10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  <a:p>
              <a:pPr marL="400050" lvl="1" indent="0">
                <a:buNone/>
              </a:pPr>
              <a:r>
                <a:rPr lang="en-US" sz="1100" dirty="0">
                  <a:solidFill>
                    <a:srgbClr val="000000"/>
                  </a:solidFill>
                  <a:latin typeface="Bookman Old Style"/>
                  <a:cs typeface="Bookman Old Style"/>
                </a:rPr>
                <a:t>Beginning of year Balance:			</a:t>
              </a:r>
              <a:r>
                <a:rPr lang="en-US" sz="11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$8,957.63</a:t>
              </a:r>
              <a:endParaRPr lang="en-US" sz="11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  <a:p>
              <a:pPr marL="800100" lvl="2" indent="0">
                <a:buNone/>
              </a:pPr>
              <a:r>
                <a:rPr lang="en-US" sz="1100" dirty="0">
                  <a:solidFill>
                    <a:srgbClr val="000000"/>
                  </a:solidFill>
                  <a:latin typeface="Bookman Old Style"/>
                  <a:cs typeface="Bookman Old Style"/>
                </a:rPr>
                <a:t>Expenses </a:t>
              </a:r>
              <a:r>
                <a:rPr lang="en-US" sz="800" dirty="0">
                  <a:solidFill>
                    <a:srgbClr val="000000"/>
                  </a:solidFill>
                  <a:latin typeface="Bookman Old Style"/>
                  <a:cs typeface="Bookman Old Style"/>
                </a:rPr>
                <a:t>(weed treatment)</a:t>
              </a:r>
              <a:r>
                <a:rPr lang="en-US" sz="1100" dirty="0">
                  <a:solidFill>
                    <a:srgbClr val="000000"/>
                  </a:solidFill>
                  <a:latin typeface="Bookman Old Style"/>
                  <a:cs typeface="Bookman Old Style"/>
                </a:rPr>
                <a:t>	</a:t>
              </a:r>
              <a:r>
                <a:rPr lang="en-US" sz="11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$8,194.00</a:t>
              </a:r>
              <a:endParaRPr lang="en-US" sz="11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  <a:p>
              <a:pPr marL="800100" lvl="2" indent="0">
                <a:buNone/>
              </a:pPr>
              <a:r>
                <a:rPr lang="en-US" sz="1100" dirty="0">
                  <a:solidFill>
                    <a:srgbClr val="000000"/>
                  </a:solidFill>
                  <a:latin typeface="Bookman Old Style"/>
                  <a:cs typeface="Bookman Old Style"/>
                </a:rPr>
                <a:t>Income				$</a:t>
              </a:r>
              <a:r>
                <a:rPr lang="en-US" sz="11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7,425.00</a:t>
              </a:r>
              <a:r>
                <a:rPr lang="en-US" sz="1100" dirty="0">
                  <a:solidFill>
                    <a:srgbClr val="000000"/>
                  </a:solidFill>
                  <a:latin typeface="Bookman Old Style"/>
                  <a:cs typeface="Bookman Old Style"/>
                </a:rPr>
                <a:t>	</a:t>
              </a:r>
            </a:p>
            <a:p>
              <a:pPr marL="400050" lvl="1" indent="0">
                <a:buNone/>
              </a:pPr>
              <a:r>
                <a:rPr lang="en-US" sz="1100" dirty="0">
                  <a:solidFill>
                    <a:srgbClr val="000000"/>
                  </a:solidFill>
                  <a:latin typeface="Bookman Old Style"/>
                  <a:cs typeface="Bookman Old Style"/>
                </a:rPr>
                <a:t>End of Year Balance				$</a:t>
              </a:r>
              <a:r>
                <a:rPr lang="en-US" sz="11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8,188.63</a:t>
              </a:r>
              <a:endParaRPr lang="en-US" sz="11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1434291416"/>
              </p:ext>
            </p:extLst>
          </p:nvPr>
        </p:nvGraphicFramePr>
        <p:xfrm>
          <a:off x="972820" y="2651760"/>
          <a:ext cx="7198360" cy="221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114800" y="3210560"/>
            <a:ext cx="0" cy="1046480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01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4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Contribution History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792481"/>
            <a:ext cx="8229600" cy="79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smtClean="0">
                <a:latin typeface="Bookman Old Style"/>
                <a:cs typeface="Bookman Old Style"/>
              </a:rPr>
              <a:t>In late 2012, Lake Josephine was diagnosed with Eurasian Water Milfoil (EWM).</a:t>
            </a:r>
          </a:p>
          <a:p>
            <a:pPr algn="ctr"/>
            <a:r>
              <a:rPr lang="en-US" sz="1300" dirty="0" smtClean="0">
                <a:latin typeface="Bookman Old Style"/>
                <a:cs typeface="Bookman Old Style"/>
              </a:rPr>
              <a:t>For the first time in Fall of 2013, the Board sought a voluntary contribution from lake homeowners to cover 2014 offshore EWM treatment. </a:t>
            </a:r>
          </a:p>
          <a:p>
            <a:pPr algn="ctr"/>
            <a:endParaRPr lang="en-US" sz="200" dirty="0" smtClean="0"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66641"/>
            <a:ext cx="9651465" cy="2448560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9361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2014 Season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9123"/>
            <a:ext cx="4040188" cy="1844877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Bookman Old Style"/>
                <a:cs typeface="Bookman Old Style"/>
              </a:rPr>
              <a:t>20.4 acres EWM Offshore Treatment = $6,426 Total Cost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Monies Raised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$5,625 Donations + $1000 DNR Grant = $6,525</a:t>
            </a:r>
          </a:p>
          <a:p>
            <a:r>
              <a:rPr lang="en-US" dirty="0">
                <a:latin typeface="Bookman Old Style"/>
                <a:cs typeface="Bookman Old Style"/>
              </a:rPr>
              <a:t>$127 = average contribution/property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63% lakeshore properties contributed</a:t>
            </a:r>
          </a:p>
          <a:p>
            <a:pPr marL="0" indent="0" algn="ctr">
              <a:buNone/>
            </a:pPr>
            <a:endParaRPr lang="en-US" sz="1600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Bookman Old Style"/>
                <a:cs typeface="Bookman Old Style"/>
              </a:rPr>
              <a:t>Note:  We treated EWM 15% beyond the littoral limit, which was more than 2.5 times our normal allowance of 7.9 acres.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899242"/>
            <a:ext cx="0" cy="1951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79361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2015 Season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9123"/>
            <a:ext cx="4417695" cy="18448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24.1 </a:t>
            </a:r>
            <a:r>
              <a:rPr lang="en-US" sz="1300" dirty="0">
                <a:latin typeface="Bookman Old Style"/>
                <a:cs typeface="Bookman Old Style"/>
              </a:rPr>
              <a:t>acres EWM Offshore Treatment = </a:t>
            </a:r>
            <a:r>
              <a:rPr lang="en-US" sz="1300" dirty="0" smtClean="0">
                <a:latin typeface="Bookman Old Style"/>
                <a:cs typeface="Bookman Old Style"/>
              </a:rPr>
              <a:t>$</a:t>
            </a:r>
            <a:r>
              <a:rPr lang="en-US" sz="1300" dirty="0">
                <a:latin typeface="Bookman Old Style"/>
                <a:cs typeface="Bookman Old Style"/>
              </a:rPr>
              <a:t>8,194</a:t>
            </a:r>
            <a:r>
              <a:rPr lang="en-US" sz="1300" dirty="0" smtClean="0">
                <a:latin typeface="Bookman Old Style"/>
                <a:cs typeface="Bookman Old Style"/>
              </a:rPr>
              <a:t> </a:t>
            </a:r>
            <a:r>
              <a:rPr lang="en-US" sz="1300" dirty="0">
                <a:latin typeface="Bookman Old Style"/>
                <a:cs typeface="Bookman Old Style"/>
              </a:rPr>
              <a:t>Total </a:t>
            </a:r>
            <a:r>
              <a:rPr lang="en-US" sz="1300" dirty="0" smtClean="0">
                <a:latin typeface="Bookman Old Style"/>
                <a:cs typeface="Bookman Old Style"/>
              </a:rPr>
              <a:t>Cost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Monies Raised</a:t>
            </a:r>
          </a:p>
          <a:p>
            <a:pPr lvl="1">
              <a:lnSpc>
                <a:spcPct val="80000"/>
              </a:lnSpc>
            </a:pPr>
            <a:r>
              <a:rPr lang="en-US" sz="1000" dirty="0" smtClean="0">
                <a:latin typeface="Bookman Old Style"/>
                <a:cs typeface="Bookman Old Style"/>
              </a:rPr>
              <a:t>$11,300 Donations + $2,300 DNR Grant = $13,600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$208 = average </a:t>
            </a:r>
            <a:r>
              <a:rPr lang="en-US" sz="1300" dirty="0">
                <a:latin typeface="Bookman Old Style"/>
                <a:cs typeface="Bookman Old Style"/>
              </a:rPr>
              <a:t>contribution/property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79% lakeshore </a:t>
            </a:r>
            <a:r>
              <a:rPr lang="en-US" sz="1300" dirty="0">
                <a:latin typeface="Bookman Old Style"/>
                <a:cs typeface="Bookman Old Style"/>
              </a:rPr>
              <a:t>properties </a:t>
            </a:r>
            <a:r>
              <a:rPr lang="en-US" sz="1300" dirty="0" smtClean="0">
                <a:latin typeface="Bookman Old Style"/>
                <a:cs typeface="Bookman Old Style"/>
              </a:rPr>
              <a:t>contributed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 smtClean="0">
              <a:latin typeface="Bookman Old Style"/>
              <a:cs typeface="Bookman Old Style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900" dirty="0" smtClean="0">
                <a:latin typeface="Bookman Old Style"/>
                <a:cs typeface="Bookman Old Style"/>
              </a:rPr>
              <a:t>Note:  Donations equals a total of all collections, not just lakeshore. </a:t>
            </a:r>
            <a:r>
              <a:rPr lang="en-US" sz="900" dirty="0">
                <a:latin typeface="Bookman Old Style"/>
                <a:cs typeface="Bookman Old Style"/>
              </a:rPr>
              <a:t>These figures are based on </a:t>
            </a:r>
            <a:r>
              <a:rPr lang="en-US" sz="900">
                <a:latin typeface="Bookman Old Style"/>
                <a:cs typeface="Bookman Old Style"/>
              </a:rPr>
              <a:t>a </a:t>
            </a:r>
            <a:r>
              <a:rPr lang="en-US" sz="900" smtClean="0">
                <a:latin typeface="Bookman Old Style"/>
                <a:cs typeface="Bookman Old Style"/>
              </a:rPr>
              <a:t>seasonal contribution </a:t>
            </a:r>
            <a:r>
              <a:rPr lang="en-US" sz="900" dirty="0">
                <a:latin typeface="Bookman Old Style"/>
                <a:cs typeface="Bookman Old Style"/>
              </a:rPr>
              <a:t>cycle vs. </a:t>
            </a:r>
            <a:r>
              <a:rPr lang="en-US" sz="900" dirty="0" smtClean="0">
                <a:latin typeface="Bookman Old Style"/>
                <a:cs typeface="Bookman Old Style"/>
              </a:rPr>
              <a:t>fiscal year reporting.</a:t>
            </a:r>
            <a:endParaRPr lang="en-US" sz="900" dirty="0">
              <a:latin typeface="Bookman Old Style"/>
              <a:cs typeface="Bookman Old Style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900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9640" y="4023360"/>
            <a:ext cx="474472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man Old Style"/>
                <a:cs typeface="Bookman Old Style"/>
              </a:rPr>
              <a:t>In </a:t>
            </a:r>
            <a:r>
              <a:rPr lang="en-US" sz="1400" dirty="0">
                <a:latin typeface="Bookman Old Style"/>
                <a:cs typeface="Bookman Old Style"/>
              </a:rPr>
              <a:t>the fall of 2014, the board began to discuss a more pro-active approach &amp; the need to build </a:t>
            </a:r>
            <a:r>
              <a:rPr lang="en-US" sz="1400" dirty="0" smtClean="0">
                <a:latin typeface="Bookman Old Style"/>
                <a:cs typeface="Bookman Old Style"/>
              </a:rPr>
              <a:t>a fund in-advance </a:t>
            </a:r>
            <a:r>
              <a:rPr lang="en-US" sz="1400" dirty="0">
                <a:latin typeface="Bookman Old Style"/>
                <a:cs typeface="Bookman Old Style"/>
              </a:rPr>
              <a:t>of the spring season</a:t>
            </a:r>
            <a:r>
              <a:rPr lang="en-US" sz="1400" dirty="0" smtClean="0">
                <a:latin typeface="Bookman Old Style"/>
                <a:cs typeface="Bookman Old Style"/>
              </a:rPr>
              <a:t>.</a:t>
            </a:r>
            <a:endParaRPr lang="en-US" sz="1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54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4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Contribution History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792481"/>
            <a:ext cx="8229600" cy="79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smtClean="0">
                <a:latin typeface="Bookman Old Style"/>
                <a:cs typeface="Bookman Old Style"/>
              </a:rPr>
              <a:t>In late 2012, Lake Josephine was diagnosed with Eurasian Water Milfoil (EWM).</a:t>
            </a:r>
          </a:p>
          <a:p>
            <a:pPr algn="ctr"/>
            <a:r>
              <a:rPr lang="en-US" sz="1300" dirty="0" smtClean="0">
                <a:latin typeface="Bookman Old Style"/>
                <a:cs typeface="Bookman Old Style"/>
              </a:rPr>
              <a:t>For the first time in Fall of 2013, the Board sought a voluntary contribution from lake homeowners to cover 2014 offshore EWM treatment. </a:t>
            </a:r>
          </a:p>
          <a:p>
            <a:pPr algn="ctr"/>
            <a:endParaRPr lang="en-US" sz="200" dirty="0" smtClean="0"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66641"/>
            <a:ext cx="9651465" cy="2448560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9361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2014 Season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9123"/>
            <a:ext cx="4040188" cy="1844877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Bookman Old Style"/>
                <a:cs typeface="Bookman Old Style"/>
              </a:rPr>
              <a:t>20.4 acres EWM Offshore Treatment = $6,426 Total Cost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Monies Raised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$5,625 Donations + $1000 DNR Grant = $6,525</a:t>
            </a:r>
          </a:p>
          <a:p>
            <a:r>
              <a:rPr lang="en-US" dirty="0">
                <a:latin typeface="Bookman Old Style"/>
                <a:cs typeface="Bookman Old Style"/>
              </a:rPr>
              <a:t>$127 = average contribution/property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63% lakeshore properties contributed</a:t>
            </a:r>
          </a:p>
          <a:p>
            <a:pPr marL="0" indent="0" algn="ctr">
              <a:buNone/>
            </a:pPr>
            <a:endParaRPr lang="en-US" sz="1600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Bookman Old Style"/>
                <a:cs typeface="Bookman Old Style"/>
              </a:rPr>
              <a:t>Note:  We treated EWM 15% beyond the littoral limit, which was more than 2.5 times our normal allowance of 7.9 acres.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899242"/>
            <a:ext cx="0" cy="1951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79361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2015 Season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9123"/>
            <a:ext cx="4417695" cy="18448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latin typeface="Bookman Old Style"/>
                <a:cs typeface="Bookman Old Style"/>
              </a:rPr>
              <a:t>24.1 </a:t>
            </a:r>
            <a:r>
              <a:rPr lang="en-US" sz="1400" dirty="0">
                <a:latin typeface="Bookman Old Style"/>
                <a:cs typeface="Bookman Old Style"/>
              </a:rPr>
              <a:t>acres EWM Offshore Treatment = </a:t>
            </a:r>
            <a:r>
              <a:rPr lang="en-US" sz="1400" dirty="0" smtClean="0">
                <a:latin typeface="Bookman Old Style"/>
                <a:cs typeface="Bookman Old Style"/>
              </a:rPr>
              <a:t>$</a:t>
            </a:r>
            <a:r>
              <a:rPr lang="en-US" sz="1400" dirty="0">
                <a:latin typeface="Bookman Old Style"/>
                <a:cs typeface="Bookman Old Style"/>
              </a:rPr>
              <a:t>8,194</a:t>
            </a:r>
            <a:r>
              <a:rPr lang="en-US" sz="1400" dirty="0" smtClean="0">
                <a:latin typeface="Bookman Old Style"/>
                <a:cs typeface="Bookman Old Style"/>
              </a:rPr>
              <a:t> </a:t>
            </a:r>
            <a:r>
              <a:rPr lang="en-US" sz="1400" dirty="0">
                <a:latin typeface="Bookman Old Style"/>
                <a:cs typeface="Bookman Old Style"/>
              </a:rPr>
              <a:t>Total </a:t>
            </a:r>
            <a:r>
              <a:rPr lang="en-US" sz="1400" dirty="0" smtClean="0">
                <a:latin typeface="Bookman Old Style"/>
                <a:cs typeface="Bookman Old Style"/>
              </a:rPr>
              <a:t>Cost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Bookman Old Style"/>
                <a:cs typeface="Bookman Old Style"/>
              </a:rPr>
              <a:t>Monies Raised</a:t>
            </a:r>
          </a:p>
          <a:p>
            <a:pPr lvl="1">
              <a:lnSpc>
                <a:spcPct val="80000"/>
              </a:lnSpc>
            </a:pPr>
            <a:r>
              <a:rPr lang="en-US" sz="1000" dirty="0" smtClean="0">
                <a:latin typeface="Bookman Old Style"/>
                <a:cs typeface="Bookman Old Style"/>
              </a:rPr>
              <a:t>$11,300 Donations + $2,300 DNR Grant = $13,600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$208 = average </a:t>
            </a:r>
            <a:r>
              <a:rPr lang="en-US" sz="1300" dirty="0">
                <a:latin typeface="Bookman Old Style"/>
                <a:cs typeface="Bookman Old Style"/>
              </a:rPr>
              <a:t>contribution/property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79% lakeshore </a:t>
            </a:r>
            <a:r>
              <a:rPr lang="en-US" sz="1300" dirty="0">
                <a:latin typeface="Bookman Old Style"/>
                <a:cs typeface="Bookman Old Style"/>
              </a:rPr>
              <a:t>properties </a:t>
            </a:r>
            <a:r>
              <a:rPr lang="en-US" sz="1300" dirty="0" smtClean="0">
                <a:latin typeface="Bookman Old Style"/>
                <a:cs typeface="Bookman Old Style"/>
              </a:rPr>
              <a:t>contributed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 smtClean="0">
              <a:latin typeface="Bookman Old Style"/>
              <a:cs typeface="Bookman Old Style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000" dirty="0" smtClean="0">
                <a:latin typeface="Bookman Old Style"/>
                <a:cs typeface="Bookman Old Style"/>
              </a:rPr>
              <a:t>Note:  Donations equals a total of all collections, not just lakeshore. </a:t>
            </a:r>
            <a:r>
              <a:rPr lang="en-US" sz="1000" dirty="0">
                <a:latin typeface="Bookman Old Style"/>
                <a:cs typeface="Bookman Old Style"/>
              </a:rPr>
              <a:t>These figures are based on a contribution cycle vs. calendar/fiscal year reporting.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000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9640" y="4023360"/>
            <a:ext cx="474472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man Old Style"/>
                <a:cs typeface="Bookman Old Style"/>
              </a:rPr>
              <a:t>In </a:t>
            </a:r>
            <a:r>
              <a:rPr lang="en-US" sz="1400" dirty="0">
                <a:latin typeface="Bookman Old Style"/>
                <a:cs typeface="Bookman Old Style"/>
              </a:rPr>
              <a:t>the fall of 2014, the board began to discuss a more pro-active approach &amp; the need to build </a:t>
            </a:r>
            <a:r>
              <a:rPr lang="en-US" sz="1400" dirty="0" smtClean="0">
                <a:latin typeface="Bookman Old Style"/>
                <a:cs typeface="Bookman Old Style"/>
              </a:rPr>
              <a:t>a fund in-advance </a:t>
            </a:r>
            <a:r>
              <a:rPr lang="en-US" sz="1400" dirty="0">
                <a:latin typeface="Bookman Old Style"/>
                <a:cs typeface="Bookman Old Style"/>
              </a:rPr>
              <a:t>of the spring season</a:t>
            </a:r>
            <a:r>
              <a:rPr lang="en-US" sz="1400" dirty="0" smtClean="0">
                <a:latin typeface="Bookman Old Style"/>
                <a:cs typeface="Bookman Old Style"/>
              </a:rPr>
              <a:t>.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84297" y="786786"/>
            <a:ext cx="7975408" cy="5709920"/>
          </a:xfrm>
          <a:prstGeom prst="irregularSeal1">
            <a:avLst/>
          </a:prstGeom>
          <a:ln w="508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18575" y="2677200"/>
            <a:ext cx="510685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cs typeface="Bookman Old Style"/>
              </a:rPr>
              <a:t>Good News</a:t>
            </a:r>
          </a:p>
          <a:p>
            <a:pPr algn="ctr"/>
            <a:r>
              <a:rPr lang="en-US" sz="2000" dirty="0" smtClean="0"/>
              <a:t>We had a big jump in participation</a:t>
            </a:r>
          </a:p>
          <a:p>
            <a:pPr algn="ctr"/>
            <a:r>
              <a:rPr lang="en-US" sz="2000" dirty="0" smtClean="0"/>
              <a:t>THANK YOU!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97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4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Contribution History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792481"/>
            <a:ext cx="8229600" cy="79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smtClean="0">
                <a:latin typeface="Bookman Old Style"/>
                <a:cs typeface="Bookman Old Style"/>
              </a:rPr>
              <a:t>In late 2012, Lake Josephine was diagnosed with Eurasian Water Milfoil (EWM).</a:t>
            </a:r>
          </a:p>
          <a:p>
            <a:pPr algn="ctr"/>
            <a:r>
              <a:rPr lang="en-US" sz="1300" dirty="0" smtClean="0">
                <a:latin typeface="Bookman Old Style"/>
                <a:cs typeface="Bookman Old Style"/>
              </a:rPr>
              <a:t>For the first time in Fall of 2013, the Board sought a voluntary contribution from lake homeowners to cover 2014 offshore EWM treatment. </a:t>
            </a:r>
          </a:p>
          <a:p>
            <a:pPr algn="ctr"/>
            <a:endParaRPr lang="en-US" sz="200" dirty="0" smtClean="0"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66641"/>
            <a:ext cx="9651465" cy="2448560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9361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2014 Season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9123"/>
            <a:ext cx="4040188" cy="1844877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Bookman Old Style"/>
                <a:cs typeface="Bookman Old Style"/>
              </a:rPr>
              <a:t>20.4 acres EWM Offshore Treatment = $6,426 Total Cost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Monies Raised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$5,625 Donations + $1000 DNR Grant = $6,525</a:t>
            </a:r>
          </a:p>
          <a:p>
            <a:r>
              <a:rPr lang="en-US" dirty="0">
                <a:latin typeface="Bookman Old Style"/>
                <a:cs typeface="Bookman Old Style"/>
              </a:rPr>
              <a:t>$127 = average contribution/property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63% lakeshore properties contributed</a:t>
            </a:r>
          </a:p>
          <a:p>
            <a:pPr marL="0" indent="0" algn="ctr">
              <a:buNone/>
            </a:pPr>
            <a:endParaRPr lang="en-US" sz="1600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Bookman Old Style"/>
                <a:cs typeface="Bookman Old Style"/>
              </a:rPr>
              <a:t>Note:  We treated EWM 15% beyond the littoral limit, which was more than 2.5 times our normal allowance of 7.9 acres.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899242"/>
            <a:ext cx="0" cy="1951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79361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2015 Season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9123"/>
            <a:ext cx="4417695" cy="18448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latin typeface="Bookman Old Style"/>
                <a:cs typeface="Bookman Old Style"/>
              </a:rPr>
              <a:t>24.1 </a:t>
            </a:r>
            <a:r>
              <a:rPr lang="en-US" sz="1400" dirty="0">
                <a:latin typeface="Bookman Old Style"/>
                <a:cs typeface="Bookman Old Style"/>
              </a:rPr>
              <a:t>acres EWM Offshore Treatment = </a:t>
            </a:r>
            <a:r>
              <a:rPr lang="en-US" sz="1400" dirty="0" smtClean="0">
                <a:latin typeface="Bookman Old Style"/>
                <a:cs typeface="Bookman Old Style"/>
              </a:rPr>
              <a:t>$</a:t>
            </a:r>
            <a:r>
              <a:rPr lang="en-US" sz="1400" dirty="0">
                <a:latin typeface="Bookman Old Style"/>
                <a:cs typeface="Bookman Old Style"/>
              </a:rPr>
              <a:t>8,194</a:t>
            </a:r>
            <a:r>
              <a:rPr lang="en-US" sz="1400" dirty="0" smtClean="0">
                <a:latin typeface="Bookman Old Style"/>
                <a:cs typeface="Bookman Old Style"/>
              </a:rPr>
              <a:t> </a:t>
            </a:r>
            <a:r>
              <a:rPr lang="en-US" sz="1400" dirty="0">
                <a:latin typeface="Bookman Old Style"/>
                <a:cs typeface="Bookman Old Style"/>
              </a:rPr>
              <a:t>Total </a:t>
            </a:r>
            <a:r>
              <a:rPr lang="en-US" sz="1400" dirty="0" smtClean="0">
                <a:latin typeface="Bookman Old Style"/>
                <a:cs typeface="Bookman Old Style"/>
              </a:rPr>
              <a:t>Cost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Bookman Old Style"/>
                <a:cs typeface="Bookman Old Style"/>
              </a:rPr>
              <a:t>Monies Raised</a:t>
            </a:r>
          </a:p>
          <a:p>
            <a:pPr lvl="1">
              <a:lnSpc>
                <a:spcPct val="80000"/>
              </a:lnSpc>
            </a:pPr>
            <a:r>
              <a:rPr lang="en-US" sz="1000" dirty="0" smtClean="0">
                <a:latin typeface="Bookman Old Style"/>
                <a:cs typeface="Bookman Old Style"/>
              </a:rPr>
              <a:t>$11,300 Donations + $2,300 DNR Grant = $13,600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$208 = average </a:t>
            </a:r>
            <a:r>
              <a:rPr lang="en-US" sz="1300" dirty="0">
                <a:latin typeface="Bookman Old Style"/>
                <a:cs typeface="Bookman Old Style"/>
              </a:rPr>
              <a:t>contribution/property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latin typeface="Bookman Old Style"/>
                <a:cs typeface="Bookman Old Style"/>
              </a:rPr>
              <a:t>79% lakeshore </a:t>
            </a:r>
            <a:r>
              <a:rPr lang="en-US" sz="1300" dirty="0">
                <a:latin typeface="Bookman Old Style"/>
                <a:cs typeface="Bookman Old Style"/>
              </a:rPr>
              <a:t>properties </a:t>
            </a:r>
            <a:r>
              <a:rPr lang="en-US" sz="1300" dirty="0" smtClean="0">
                <a:latin typeface="Bookman Old Style"/>
                <a:cs typeface="Bookman Old Style"/>
              </a:rPr>
              <a:t>contributed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 smtClean="0">
              <a:latin typeface="Bookman Old Style"/>
              <a:cs typeface="Bookman Old Style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000" dirty="0" smtClean="0">
                <a:latin typeface="Bookman Old Style"/>
                <a:cs typeface="Bookman Old Style"/>
              </a:rPr>
              <a:t>Note:  Donations equals a total of all collections, not just lakeshore. </a:t>
            </a:r>
            <a:r>
              <a:rPr lang="en-US" sz="1000" dirty="0">
                <a:latin typeface="Bookman Old Style"/>
                <a:cs typeface="Bookman Old Style"/>
              </a:rPr>
              <a:t>These figures are based on a contribution cycle vs. calendar/fiscal year reporting.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000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9640" y="4023360"/>
            <a:ext cx="474472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man Old Style"/>
                <a:cs typeface="Bookman Old Style"/>
              </a:rPr>
              <a:t>In </a:t>
            </a:r>
            <a:r>
              <a:rPr lang="en-US" sz="1400" dirty="0">
                <a:latin typeface="Bookman Old Style"/>
                <a:cs typeface="Bookman Old Style"/>
              </a:rPr>
              <a:t>the fall of 2014, the board began to discuss a more pro-active approach &amp; the need to build </a:t>
            </a:r>
            <a:r>
              <a:rPr lang="en-US" sz="1400" dirty="0" smtClean="0">
                <a:latin typeface="Bookman Old Style"/>
                <a:cs typeface="Bookman Old Style"/>
              </a:rPr>
              <a:t>a fund in-advance </a:t>
            </a:r>
            <a:r>
              <a:rPr lang="en-US" sz="1400" dirty="0">
                <a:latin typeface="Bookman Old Style"/>
                <a:cs typeface="Bookman Old Style"/>
              </a:rPr>
              <a:t>of the spring season</a:t>
            </a:r>
            <a:r>
              <a:rPr lang="en-US" sz="1400" dirty="0" smtClean="0">
                <a:latin typeface="Bookman Old Style"/>
                <a:cs typeface="Bookman Old Style"/>
              </a:rPr>
              <a:t>.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94456" y="776626"/>
            <a:ext cx="7975409" cy="5709920"/>
          </a:xfrm>
          <a:prstGeom prst="irregularSeal1">
            <a:avLst/>
          </a:prstGeom>
          <a:ln w="508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8734" y="2536448"/>
            <a:ext cx="510685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cs typeface="Bookman Old Style"/>
              </a:rPr>
              <a:t>Bad News</a:t>
            </a:r>
          </a:p>
          <a:p>
            <a:pPr algn="ctr"/>
            <a:r>
              <a:rPr lang="en-US" sz="2000" dirty="0" smtClean="0"/>
              <a:t>Our weed problem grew in 2015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cs typeface="Bookman Old Style"/>
              </a:rPr>
              <a:t>AND</a:t>
            </a:r>
          </a:p>
          <a:p>
            <a:pPr algn="ctr"/>
            <a:r>
              <a:rPr lang="en-US" sz="2000" dirty="0"/>
              <a:t>so did our cost to </a:t>
            </a:r>
            <a:r>
              <a:rPr lang="en-US" sz="2000" dirty="0" smtClean="0"/>
              <a:t>treat.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98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6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Future Considerations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1615441"/>
            <a:ext cx="5029200" cy="302768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Annual DNR Permit &amp; Variance Approval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Plant Survey + Lake Vegetation Management Plan</a:t>
            </a:r>
          </a:p>
          <a:p>
            <a:pPr marL="400050" lvl="1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$1,000-3,000 - Approximate Annual Cost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DNR grants we’ve relied on in the past are drying up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We have only treated EWM in the past, but we have other bothersome weeds that we could be addressing IF we had funds:</a:t>
            </a:r>
          </a:p>
          <a:p>
            <a:pPr lvl="1"/>
            <a:r>
              <a:rPr lang="en-US" dirty="0" smtClean="0">
                <a:latin typeface="Bookman Old Style"/>
                <a:cs typeface="Bookman Old Style"/>
              </a:rPr>
              <a:t>Curley </a:t>
            </a:r>
            <a:r>
              <a:rPr lang="en-US" dirty="0">
                <a:latin typeface="Bookman Old Style"/>
                <a:cs typeface="Bookman Old Style"/>
              </a:rPr>
              <a:t>Leaf Pondweed – leaves thick stalks in the water even after it is killed.</a:t>
            </a:r>
          </a:p>
          <a:p>
            <a:pPr lvl="1"/>
            <a:r>
              <a:rPr lang="en-US" dirty="0">
                <a:latin typeface="Bookman Old Style"/>
                <a:cs typeface="Bookman Old Style"/>
              </a:rPr>
              <a:t>Filamentous Algae – creates an oily slick that floats on the surface of the water</a:t>
            </a:r>
            <a:r>
              <a:rPr lang="en-US" dirty="0" smtClean="0">
                <a:latin typeface="Bookman Old Style"/>
                <a:cs typeface="Bookman Old Style"/>
              </a:rPr>
              <a:t>.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Treatment costs may continue to grow IF our infestations grow and/or we need to change up herbicides, as weeds become resistance.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We need to start building a contingency fund to protect against a catastrophic event such as Zebra Mussel infestation.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05560" y="908309"/>
            <a:ext cx="6532880" cy="51409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 smtClean="0">
                <a:latin typeface="Bookman Old Style"/>
                <a:cs typeface="Bookman Old Style"/>
              </a:rPr>
              <a:t>Eurasian water milfoil is an infestation that CANNOT be eradicated,</a:t>
            </a:r>
          </a:p>
          <a:p>
            <a:pPr algn="ctr"/>
            <a:r>
              <a:rPr lang="en-US" sz="1500" dirty="0" smtClean="0">
                <a:latin typeface="Bookman Old Style"/>
                <a:cs typeface="Bookman Old Style"/>
              </a:rPr>
              <a:t>it can only be controlled.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49796"/>
            <a:ext cx="9144000" cy="22012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581315" y="1564640"/>
            <a:ext cx="3290905" cy="3129281"/>
            <a:chOff x="5581315" y="1422400"/>
            <a:chExt cx="3290905" cy="31292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27401" y="3183852"/>
              <a:ext cx="1674758" cy="12560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583384" y="1422400"/>
              <a:ext cx="2288836" cy="17138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81315" y="2876923"/>
              <a:ext cx="1256069" cy="1674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2543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2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2016 &amp; Beyond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72160" y="583681"/>
            <a:ext cx="759968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Management Options &amp; </a:t>
            </a:r>
            <a:r>
              <a:rPr lang="en-US" dirty="0">
                <a:latin typeface="Bookman Old Style"/>
                <a:cs typeface="Bookman Old Style"/>
              </a:rPr>
              <a:t>Associated </a:t>
            </a:r>
            <a:r>
              <a:rPr lang="en-US" dirty="0" smtClean="0">
                <a:latin typeface="Bookman Old Style"/>
                <a:cs typeface="Bookman Old Style"/>
              </a:rPr>
              <a:t>Costs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8220"/>
            <a:ext cx="9144000" cy="213565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44320"/>
            <a:ext cx="8382000" cy="3190240"/>
          </a:xfrm>
        </p:spPr>
        <p:txBody>
          <a:bodyPr>
            <a:normAutofit fontScale="70000" lnSpcReduction="20000"/>
          </a:bodyPr>
          <a:lstStyle/>
          <a:p>
            <a:r>
              <a:rPr lang="en-US" sz="1900" dirty="0" smtClean="0">
                <a:latin typeface="Bookman Old Style"/>
                <a:cs typeface="Bookman Old Style"/>
              </a:rPr>
              <a:t>Lake Vegetation Management Plan = </a:t>
            </a:r>
            <a:r>
              <a:rPr lang="en-US" sz="1900" strike="sngStrike" dirty="0" smtClean="0">
                <a:latin typeface="Bookman Old Style"/>
                <a:cs typeface="Bookman Old Style"/>
              </a:rPr>
              <a:t>$1,000</a:t>
            </a:r>
            <a:r>
              <a:rPr lang="en-US" sz="1900" dirty="0" smtClean="0">
                <a:latin typeface="Bookman Old Style"/>
                <a:cs typeface="Bookman Old Style"/>
              </a:rPr>
              <a:t> (board negotiated)</a:t>
            </a:r>
            <a:endParaRPr lang="en-US" sz="1900" strike="sngStrike" dirty="0" smtClean="0">
              <a:latin typeface="Bookman Old Style"/>
              <a:cs typeface="Bookman Old Style"/>
            </a:endParaRPr>
          </a:p>
          <a:p>
            <a:r>
              <a:rPr lang="en-US" sz="1900" dirty="0" smtClean="0">
                <a:latin typeface="Bookman Old Style"/>
                <a:cs typeface="Bookman Old Style"/>
              </a:rPr>
              <a:t>Plant Survey = </a:t>
            </a:r>
            <a:r>
              <a:rPr lang="en-US" sz="1900" strike="sngStrike" dirty="0" smtClean="0">
                <a:latin typeface="Bookman Old Style"/>
                <a:cs typeface="Bookman Old Style"/>
              </a:rPr>
              <a:t>$3,000</a:t>
            </a:r>
            <a:r>
              <a:rPr lang="en-US" sz="1900" dirty="0" smtClean="0">
                <a:latin typeface="Bookman Old Style"/>
                <a:cs typeface="Bookman Old Style"/>
              </a:rPr>
              <a:t> </a:t>
            </a:r>
            <a:r>
              <a:rPr lang="en-US" sz="1900" dirty="0">
                <a:latin typeface="Bookman Old Style"/>
                <a:cs typeface="Bookman Old Style"/>
              </a:rPr>
              <a:t>(board negotiated</a:t>
            </a:r>
            <a:r>
              <a:rPr lang="en-US" sz="1900" dirty="0" smtClean="0">
                <a:latin typeface="Bookman Old Style"/>
                <a:cs typeface="Bookman Old Style"/>
              </a:rPr>
              <a:t>)</a:t>
            </a:r>
            <a:endParaRPr lang="en-US" sz="1900" strike="sngStrike" dirty="0" smtClean="0">
              <a:latin typeface="Bookman Old Style"/>
              <a:cs typeface="Bookman Old Style"/>
            </a:endParaRPr>
          </a:p>
          <a:p>
            <a:r>
              <a:rPr lang="en-US" sz="1900" dirty="0" smtClean="0">
                <a:latin typeface="Bookman Old Style"/>
                <a:cs typeface="Bookman Old Style"/>
              </a:rPr>
              <a:t>Early CLP Treatment:  $253/acre x 20 acres = $5,060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Initial EWM Treatment:  $340/acre x 26 acres = $8,840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Second spot EWM Treatment:  $340/acre x 5 acres = $1,700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Assume NO DNR grant = $0</a:t>
            </a:r>
          </a:p>
          <a:p>
            <a:pPr marL="400050" lvl="1" indent="0">
              <a:buNone/>
            </a:pPr>
            <a:endParaRPr lang="en-US" sz="1300" dirty="0">
              <a:solidFill>
                <a:srgbClr val="FF0000"/>
              </a:solidFill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sz="2900" b="1" dirty="0" smtClean="0">
                <a:solidFill>
                  <a:schemeClr val="accent2"/>
                </a:solidFill>
                <a:latin typeface="Bookman Old Style"/>
                <a:cs typeface="Bookman Old Style"/>
              </a:rPr>
              <a:t>2016 TREATMENT NEED: $15,600</a:t>
            </a:r>
          </a:p>
          <a:p>
            <a:pPr marL="0" lvl="1" indent="0">
              <a:buNone/>
            </a:pPr>
            <a:endParaRPr lang="en-US" sz="1400" b="1" dirty="0" smtClean="0">
              <a:latin typeface="Bookman Old Style"/>
              <a:cs typeface="Bookman Old Style"/>
            </a:endParaRPr>
          </a:p>
          <a:p>
            <a:pPr marL="0" lvl="1" indent="0">
              <a:buNone/>
            </a:pPr>
            <a:r>
              <a:rPr lang="en-US" sz="2400" b="1" dirty="0" smtClean="0">
                <a:latin typeface="Bookman Old Style"/>
                <a:cs typeface="Bookman Old Style"/>
              </a:rPr>
              <a:t>Additional Considerations:</a:t>
            </a:r>
            <a:endParaRPr lang="en-US" sz="2400" dirty="0">
              <a:latin typeface="Bookman Old Style"/>
              <a:cs typeface="Bookman Old Style"/>
            </a:endParaRPr>
          </a:p>
          <a:p>
            <a:r>
              <a:rPr lang="en-US" sz="1900" dirty="0" smtClean="0">
                <a:latin typeface="Bookman Old Style"/>
                <a:cs typeface="Bookman Old Style"/>
              </a:rPr>
              <a:t>Algae Treatment:  $</a:t>
            </a:r>
            <a:r>
              <a:rPr lang="en-US" sz="1900" dirty="0">
                <a:latin typeface="Bookman Old Style"/>
                <a:cs typeface="Bookman Old Style"/>
              </a:rPr>
              <a:t>244/acre x 10 acres = $</a:t>
            </a:r>
            <a:r>
              <a:rPr lang="en-US" sz="1900" dirty="0" smtClean="0">
                <a:latin typeface="Bookman Old Style"/>
                <a:cs typeface="Bookman Old Style"/>
              </a:rPr>
              <a:t>2,440</a:t>
            </a:r>
            <a:endParaRPr lang="en-US" sz="1900" dirty="0">
              <a:latin typeface="Bookman Old Style"/>
              <a:cs typeface="Bookman Old Style"/>
            </a:endParaRPr>
          </a:p>
          <a:p>
            <a:r>
              <a:rPr lang="en-US" sz="1900" dirty="0">
                <a:latin typeface="Bookman Old Style"/>
                <a:cs typeface="Bookman Old Style"/>
              </a:rPr>
              <a:t>Need to build a future contingency </a:t>
            </a:r>
            <a:r>
              <a:rPr lang="en-US" sz="1900" dirty="0" smtClean="0">
                <a:latin typeface="Bookman Old Style"/>
                <a:cs typeface="Bookman Old Style"/>
              </a:rPr>
              <a:t>fund</a:t>
            </a:r>
          </a:p>
          <a:p>
            <a:pPr lvl="1"/>
            <a:r>
              <a:rPr lang="en-US" sz="1700" dirty="0" smtClean="0">
                <a:latin typeface="Bookman Old Style"/>
                <a:cs typeface="Bookman Old Style"/>
              </a:rPr>
              <a:t>Early </a:t>
            </a:r>
            <a:r>
              <a:rPr lang="en-US" sz="1700" dirty="0">
                <a:latin typeface="Bookman Old Style"/>
                <a:cs typeface="Bookman Old Style"/>
              </a:rPr>
              <a:t>Treatment Required for Zebra Mussels = </a:t>
            </a:r>
            <a:r>
              <a:rPr lang="en-US" sz="17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$500</a:t>
            </a:r>
            <a:r>
              <a:rPr lang="en-US" sz="1700" dirty="0">
                <a:solidFill>
                  <a:srgbClr val="000000"/>
                </a:solidFill>
                <a:latin typeface="Bookman Old Style"/>
                <a:cs typeface="Bookman Old Style"/>
              </a:rPr>
              <a:t>/</a:t>
            </a:r>
            <a:r>
              <a:rPr lang="en-US" sz="17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acre</a:t>
            </a:r>
            <a:r>
              <a:rPr lang="en-US" sz="1700" dirty="0">
                <a:latin typeface="Bookman Old Style"/>
                <a:cs typeface="Bookman Old Style"/>
              </a:rPr>
              <a:t> </a:t>
            </a:r>
            <a:r>
              <a:rPr lang="en-US" sz="1700" dirty="0" smtClean="0">
                <a:latin typeface="Bookman Old Style"/>
                <a:cs typeface="Bookman Old Style"/>
              </a:rPr>
              <a:t>x 10 acres</a:t>
            </a:r>
            <a:r>
              <a:rPr lang="en-US" sz="1700" dirty="0">
                <a:latin typeface="Bookman Old Style"/>
                <a:cs typeface="Bookman Old Style"/>
              </a:rPr>
              <a:t> </a:t>
            </a:r>
            <a:r>
              <a:rPr lang="en-US" sz="1700" dirty="0" smtClean="0">
                <a:latin typeface="Bookman Old Style"/>
                <a:cs typeface="Bookman Old Style"/>
              </a:rPr>
              <a:t>= $5,000</a:t>
            </a:r>
          </a:p>
          <a:p>
            <a:pPr lvl="1"/>
            <a:endParaRPr lang="en-US" sz="1700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sz="2900" b="1" dirty="0" smtClean="0">
                <a:solidFill>
                  <a:schemeClr val="accent2"/>
                </a:solidFill>
                <a:latin typeface="Bookman Old Style"/>
                <a:cs typeface="Bookman Old Style"/>
              </a:rPr>
              <a:t>TOTAL TREATMENT ESTIMATE: $23,040</a:t>
            </a:r>
            <a:endParaRPr lang="en-US" sz="2900" b="1" dirty="0">
              <a:solidFill>
                <a:schemeClr val="accent2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9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2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2016 &amp; Beyond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72160" y="583681"/>
            <a:ext cx="759968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Management Options &amp; </a:t>
            </a:r>
            <a:r>
              <a:rPr lang="en-US" dirty="0">
                <a:latin typeface="Bookman Old Style"/>
                <a:cs typeface="Bookman Old Style"/>
              </a:rPr>
              <a:t>Associated </a:t>
            </a:r>
            <a:r>
              <a:rPr lang="en-US" dirty="0" smtClean="0">
                <a:latin typeface="Bookman Old Style"/>
                <a:cs typeface="Bookman Old Style"/>
              </a:rPr>
              <a:t>Costs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8220"/>
            <a:ext cx="9144000" cy="213565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44320"/>
            <a:ext cx="8382000" cy="3190240"/>
          </a:xfrm>
        </p:spPr>
        <p:txBody>
          <a:bodyPr>
            <a:normAutofit fontScale="70000" lnSpcReduction="20000"/>
          </a:bodyPr>
          <a:lstStyle/>
          <a:p>
            <a:r>
              <a:rPr lang="en-US" sz="1900" dirty="0" smtClean="0">
                <a:latin typeface="Bookman Old Style"/>
                <a:cs typeface="Bookman Old Style"/>
              </a:rPr>
              <a:t>Plant Survey = $3,000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Early CLP Treatment:  $253/acre x 20 acres = $5,060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Initial EWM Treatment:  $340/acre x 26 acres = $8,840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Second spot EWM Treatment:  $340/acre x 5 acres = $1,700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Assume NO DNR grant = $0</a:t>
            </a:r>
          </a:p>
          <a:p>
            <a:pPr marL="400050" lvl="1" indent="0">
              <a:buNone/>
            </a:pPr>
            <a:endParaRPr lang="en-US" sz="1300" dirty="0">
              <a:solidFill>
                <a:srgbClr val="FF0000"/>
              </a:solidFill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sz="2900" b="1" dirty="0" smtClean="0">
                <a:solidFill>
                  <a:schemeClr val="accent2"/>
                </a:solidFill>
                <a:latin typeface="Bookman Old Style"/>
                <a:cs typeface="Bookman Old Style"/>
              </a:rPr>
              <a:t>2016 TREATMENT NEED: $18,600</a:t>
            </a:r>
          </a:p>
          <a:p>
            <a:pPr marL="0" lvl="1" indent="0">
              <a:buNone/>
            </a:pPr>
            <a:endParaRPr lang="en-US" sz="1400" b="1" dirty="0" smtClean="0">
              <a:latin typeface="Bookman Old Style"/>
              <a:cs typeface="Bookman Old Style"/>
            </a:endParaRPr>
          </a:p>
          <a:p>
            <a:pPr marL="0" lvl="1" indent="0">
              <a:buNone/>
            </a:pPr>
            <a:r>
              <a:rPr lang="en-US" sz="2400" b="1" dirty="0" smtClean="0">
                <a:latin typeface="Bookman Old Style"/>
                <a:cs typeface="Bookman Old Style"/>
              </a:rPr>
              <a:t>Additional Considerations:</a:t>
            </a:r>
            <a:endParaRPr lang="en-US" sz="2400" dirty="0">
              <a:latin typeface="Bookman Old Style"/>
              <a:cs typeface="Bookman Old Style"/>
            </a:endParaRPr>
          </a:p>
          <a:p>
            <a:r>
              <a:rPr lang="en-US" sz="1900" dirty="0" smtClean="0">
                <a:latin typeface="Bookman Old Style"/>
                <a:cs typeface="Bookman Old Style"/>
              </a:rPr>
              <a:t>Algae Treatment:  $</a:t>
            </a:r>
            <a:r>
              <a:rPr lang="en-US" sz="1900" dirty="0">
                <a:latin typeface="Bookman Old Style"/>
                <a:cs typeface="Bookman Old Style"/>
              </a:rPr>
              <a:t>244/acre x 10 acres = $</a:t>
            </a:r>
            <a:r>
              <a:rPr lang="en-US" sz="1900" dirty="0" smtClean="0">
                <a:latin typeface="Bookman Old Style"/>
                <a:cs typeface="Bookman Old Style"/>
              </a:rPr>
              <a:t>2,440</a:t>
            </a:r>
            <a:endParaRPr lang="en-US" sz="1900" dirty="0">
              <a:latin typeface="Bookman Old Style"/>
              <a:cs typeface="Bookman Old Style"/>
            </a:endParaRPr>
          </a:p>
          <a:p>
            <a:r>
              <a:rPr lang="en-US" sz="1900" dirty="0">
                <a:latin typeface="Bookman Old Style"/>
                <a:cs typeface="Bookman Old Style"/>
              </a:rPr>
              <a:t>Need to build a future contingency </a:t>
            </a:r>
            <a:r>
              <a:rPr lang="en-US" sz="1900" dirty="0" smtClean="0">
                <a:latin typeface="Bookman Old Style"/>
                <a:cs typeface="Bookman Old Style"/>
              </a:rPr>
              <a:t>fund</a:t>
            </a:r>
          </a:p>
          <a:p>
            <a:pPr lvl="1"/>
            <a:r>
              <a:rPr lang="en-US" sz="1700" dirty="0" smtClean="0">
                <a:latin typeface="Bookman Old Style"/>
                <a:cs typeface="Bookman Old Style"/>
              </a:rPr>
              <a:t>Early </a:t>
            </a:r>
            <a:r>
              <a:rPr lang="en-US" sz="1700" dirty="0">
                <a:latin typeface="Bookman Old Style"/>
                <a:cs typeface="Bookman Old Style"/>
              </a:rPr>
              <a:t>Treatment Required for Zebra Mussels = </a:t>
            </a:r>
            <a:r>
              <a:rPr lang="en-US" sz="1700" dirty="0">
                <a:solidFill>
                  <a:srgbClr val="000000"/>
                </a:solidFill>
                <a:latin typeface="Bookman Old Style"/>
                <a:cs typeface="Bookman Old Style"/>
              </a:rPr>
              <a:t>$450-550/</a:t>
            </a:r>
            <a:r>
              <a:rPr lang="en-US" sz="17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acre</a:t>
            </a:r>
            <a:r>
              <a:rPr lang="en-US" sz="1700" dirty="0">
                <a:latin typeface="Bookman Old Style"/>
                <a:cs typeface="Bookman Old Style"/>
              </a:rPr>
              <a:t> </a:t>
            </a:r>
            <a:r>
              <a:rPr lang="en-US" sz="1700" dirty="0" smtClean="0">
                <a:latin typeface="Bookman Old Style"/>
                <a:cs typeface="Bookman Old Style"/>
              </a:rPr>
              <a:t>x 10 acres</a:t>
            </a:r>
            <a:r>
              <a:rPr lang="en-US" sz="1700" dirty="0">
                <a:latin typeface="Bookman Old Style"/>
                <a:cs typeface="Bookman Old Style"/>
              </a:rPr>
              <a:t> </a:t>
            </a:r>
            <a:r>
              <a:rPr lang="en-US" sz="1700" dirty="0" smtClean="0">
                <a:latin typeface="Bookman Old Style"/>
                <a:cs typeface="Bookman Old Style"/>
              </a:rPr>
              <a:t>= $5,500</a:t>
            </a:r>
          </a:p>
          <a:p>
            <a:pPr lvl="1"/>
            <a:endParaRPr lang="en-US" sz="1700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sz="2900" b="1" dirty="0" smtClean="0">
                <a:solidFill>
                  <a:schemeClr val="accent2"/>
                </a:solidFill>
                <a:latin typeface="Bookman Old Style"/>
                <a:cs typeface="Bookman Old Style"/>
              </a:rPr>
              <a:t>TOTAL TREATMENT ESTIMATE: $26,540</a:t>
            </a:r>
            <a:endParaRPr lang="en-US" sz="2900" b="1" dirty="0">
              <a:solidFill>
                <a:schemeClr val="accent2"/>
              </a:solidFill>
              <a:latin typeface="Bookman Old Style"/>
              <a:cs typeface="Bookman Old Style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520" y="867286"/>
            <a:ext cx="8442960" cy="38626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cs typeface="Bookman Old Style"/>
              </a:rPr>
              <a:t>What more can you do?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cs typeface="Bookman Old Style"/>
              </a:rPr>
              <a:t>CONTRIBUTE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09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46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2016 Contribution Campaign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72160" y="502401"/>
            <a:ext cx="759968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Offshore Treatment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4100"/>
            <a:ext cx="9144000" cy="270256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5120" y="1402081"/>
            <a:ext cx="4172268" cy="30683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latin typeface="Bookman Old Style"/>
                <a:cs typeface="Bookman Old Style"/>
              </a:rPr>
              <a:t>Who?</a:t>
            </a:r>
          </a:p>
          <a:p>
            <a:r>
              <a:rPr lang="en-US" sz="1500" dirty="0" smtClean="0">
                <a:latin typeface="Bookman Old Style"/>
                <a:cs typeface="Bookman Old Style"/>
              </a:rPr>
              <a:t>Seeking 100% participation of lakeshore properties</a:t>
            </a:r>
          </a:p>
          <a:p>
            <a:r>
              <a:rPr lang="en-US" sz="1500" dirty="0" smtClean="0">
                <a:latin typeface="Bookman Old Style"/>
                <a:cs typeface="Bookman Old Style"/>
              </a:rPr>
              <a:t>Seeking offshore &amp; access neighborhood participation too</a:t>
            </a:r>
          </a:p>
          <a:p>
            <a:pPr marL="0" indent="0">
              <a:buNone/>
            </a:pPr>
            <a:endParaRPr lang="en-US" sz="1000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sz="1800" b="1" dirty="0" smtClean="0">
                <a:latin typeface="Bookman Old Style"/>
                <a:cs typeface="Bookman Old Style"/>
              </a:rPr>
              <a:t>When?</a:t>
            </a:r>
          </a:p>
          <a:p>
            <a:r>
              <a:rPr lang="en-US" sz="1500" dirty="0" smtClean="0">
                <a:latin typeface="Bookman Old Style"/>
                <a:cs typeface="Bookman Old Style"/>
              </a:rPr>
              <a:t>NOW… To best prepare for the 2016 summer season, we need to ensure sufficient funding for either treatment option &amp; the additional considerations</a:t>
            </a:r>
          </a:p>
          <a:p>
            <a:pPr marL="0" indent="0">
              <a:buNone/>
            </a:pPr>
            <a:endParaRPr lang="en-US" sz="1500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sz="1500" dirty="0" smtClean="0">
                <a:latin typeface="Bookman Old Style"/>
                <a:cs typeface="Bookman Old Style"/>
              </a:rPr>
              <a:t>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0" y="1402081"/>
            <a:ext cx="4214654" cy="3151632"/>
            <a:chOff x="4572000" y="1402081"/>
            <a:chExt cx="4214654" cy="31516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0" y="1483359"/>
              <a:ext cx="0" cy="28854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1520" y="3908529"/>
              <a:ext cx="1605280" cy="645184"/>
            </a:xfrm>
            <a:prstGeom prst="rect">
              <a:avLst/>
            </a:prstGeom>
          </p:spPr>
        </p:pic>
        <p:sp>
          <p:nvSpPr>
            <p:cNvPr id="13" name="Content Placeholder 3"/>
            <p:cNvSpPr txBox="1">
              <a:spLocks/>
            </p:cNvSpPr>
            <p:nvPr/>
          </p:nvSpPr>
          <p:spPr>
            <a:xfrm>
              <a:off x="4746466" y="1402081"/>
              <a:ext cx="4040188" cy="30683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sz="3100" b="1" dirty="0">
                  <a:latin typeface="Bookman Old Style"/>
                  <a:cs typeface="Bookman Old Style"/>
                </a:rPr>
                <a:t>Why?</a:t>
              </a:r>
            </a:p>
            <a:p>
              <a:r>
                <a:rPr lang="en-US" sz="2500" dirty="0">
                  <a:latin typeface="Bookman Old Style"/>
                  <a:cs typeface="Bookman Old Style"/>
                </a:rPr>
                <a:t>Future revenue sources are not expected to keep pace with expenses for ongoing treatments.</a:t>
              </a:r>
            </a:p>
            <a:p>
              <a:pPr marL="0" lvl="1" indent="0">
                <a:buNone/>
              </a:pPr>
              <a:endParaRPr lang="en-US" sz="1600" b="1" dirty="0" smtClean="0">
                <a:latin typeface="Bookman Old Style"/>
                <a:cs typeface="Bookman Old Style"/>
              </a:endParaRPr>
            </a:p>
            <a:p>
              <a:pPr marL="0" lvl="1" indent="0">
                <a:buNone/>
              </a:pPr>
              <a:r>
                <a:rPr lang="en-US" sz="3100" b="1" dirty="0" smtClean="0">
                  <a:latin typeface="Bookman Old Style"/>
                  <a:cs typeface="Bookman Old Style"/>
                </a:rPr>
                <a:t>How </a:t>
              </a:r>
              <a:r>
                <a:rPr lang="en-US" sz="3100" b="1" dirty="0">
                  <a:latin typeface="Bookman Old Style"/>
                  <a:cs typeface="Bookman Old Style"/>
                </a:rPr>
                <a:t>much?</a:t>
              </a:r>
            </a:p>
            <a:p>
              <a:r>
                <a:rPr lang="en-US" sz="2500" dirty="0">
                  <a:latin typeface="Bookman Old Style"/>
                  <a:cs typeface="Bookman Old Style"/>
                </a:rPr>
                <a:t>As much as you can</a:t>
              </a:r>
              <a:r>
                <a:rPr lang="en-US" sz="2500" dirty="0" smtClean="0">
                  <a:latin typeface="Bookman Old Style"/>
                  <a:cs typeface="Bookman Old Style"/>
                </a:rPr>
                <a:t>…we </a:t>
              </a:r>
              <a:r>
                <a:rPr lang="en-US" sz="2500" dirty="0">
                  <a:latin typeface="Bookman Old Style"/>
                  <a:cs typeface="Bookman Old Style"/>
                </a:rPr>
                <a:t>commit to treating the best we can with funds collected</a:t>
              </a:r>
              <a:r>
                <a:rPr lang="en-US" sz="2500" dirty="0" smtClean="0">
                  <a:latin typeface="Bookman Old Style"/>
                  <a:cs typeface="Bookman Old Style"/>
                </a:rPr>
                <a:t>!</a:t>
              </a:r>
            </a:p>
            <a:p>
              <a:r>
                <a:rPr lang="en-US" sz="2500" dirty="0" smtClean="0">
                  <a:latin typeface="Bookman Old Style"/>
                  <a:cs typeface="Bookman Old Style"/>
                </a:rPr>
                <a:t>Ideal 2016 Treatment Estimates:</a:t>
              </a:r>
            </a:p>
            <a:p>
              <a:pPr lvl="1"/>
              <a:r>
                <a:rPr lang="en-US" dirty="0" smtClean="0">
                  <a:latin typeface="Bookman Old Style"/>
                  <a:cs typeface="Bookman Old Style"/>
                </a:rPr>
                <a:t>$15,600-$23,040 = </a:t>
              </a:r>
              <a:r>
                <a:rPr lang="en-US" b="1" dirty="0" smtClean="0">
                  <a:solidFill>
                    <a:srgbClr val="C0504D"/>
                  </a:solidFill>
                  <a:latin typeface="Bookman Old Style"/>
                  <a:cs typeface="Bookman Old Style"/>
                </a:rPr>
                <a:t>$350-$500/property</a:t>
              </a:r>
              <a:r>
                <a:rPr lang="en-US" dirty="0" smtClean="0">
                  <a:latin typeface="Bookman Old Style"/>
                  <a:cs typeface="Bookman Old Style"/>
                </a:rPr>
                <a:t>*</a:t>
              </a:r>
            </a:p>
            <a:p>
              <a:pPr lvl="1"/>
              <a:r>
                <a:rPr lang="en-US" dirty="0" smtClean="0">
                  <a:latin typeface="Bookman Old Style"/>
                  <a:cs typeface="Bookman Old Style"/>
                </a:rPr>
                <a:t>&lt;$1-$1.40/day</a:t>
              </a:r>
            </a:p>
            <a:p>
              <a:r>
                <a:rPr lang="en-US" sz="2500" dirty="0" smtClean="0">
                  <a:latin typeface="Bookman Old Style"/>
                  <a:cs typeface="Bookman Old Style"/>
                </a:rPr>
                <a:t>Every little bit helps!</a:t>
              </a:r>
              <a:endParaRPr lang="en-US" sz="2500" dirty="0">
                <a:latin typeface="Bookman Old Style"/>
                <a:cs typeface="Bookman Old Style"/>
              </a:endParaRPr>
            </a:p>
            <a:p>
              <a:pPr marL="0" indent="0">
                <a:buNone/>
              </a:pPr>
              <a:endParaRPr lang="en-US" sz="1400" dirty="0" smtClean="0">
                <a:latin typeface="Bookman Old Style"/>
                <a:cs typeface="Bookman Old Style"/>
              </a:endParaRPr>
            </a:p>
            <a:p>
              <a:pPr marL="0" lvl="1" indent="0">
                <a:buNone/>
              </a:pPr>
              <a:endParaRPr lang="en-US" sz="1400" dirty="0" smtClean="0">
                <a:latin typeface="Bookman Old Style"/>
                <a:cs typeface="Bookman Old Style"/>
              </a:endParaRPr>
            </a:p>
            <a:p>
              <a:pPr marL="0" lvl="1" indent="0">
                <a:buNone/>
              </a:pPr>
              <a:r>
                <a:rPr lang="en-US" dirty="0" smtClean="0">
                  <a:solidFill>
                    <a:srgbClr val="C0504D"/>
                  </a:solidFill>
                  <a:latin typeface="Bookman Old Style"/>
                  <a:cs typeface="Bookman Old Style"/>
                </a:rPr>
                <a:t>*Assumes ~70% participation</a:t>
              </a:r>
              <a:endParaRPr lang="en-US" dirty="0">
                <a:solidFill>
                  <a:srgbClr val="C0504D"/>
                </a:solidFill>
                <a:latin typeface="Bookman Old Style"/>
                <a:cs typeface="Bookman Old Sty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0085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8495</TotalTime>
  <Words>1539</Words>
  <Application>Microsoft Macintosh PowerPoint</Application>
  <PresentationFormat>On-screen Show (4:3)</PresentationFormat>
  <Paragraphs>239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Financial Reports</vt:lpstr>
      <vt:lpstr>Contribution History</vt:lpstr>
      <vt:lpstr>Contribution History</vt:lpstr>
      <vt:lpstr>Contribution History</vt:lpstr>
      <vt:lpstr>Future Considerations</vt:lpstr>
      <vt:lpstr>2016 &amp; Beyond</vt:lpstr>
      <vt:lpstr>2016 &amp; Beyond</vt:lpstr>
      <vt:lpstr>2016 Contribution Campaign</vt:lpstr>
      <vt:lpstr>Slide 10</vt:lpstr>
      <vt:lpstr>Membership has its privileges!</vt:lpstr>
      <vt:lpstr>Thank You for Your Engagement!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more can we do? How can you help?</dc:title>
  <dc:creator>Jamie Schreiber</dc:creator>
  <cp:lastModifiedBy>mverzosa</cp:lastModifiedBy>
  <cp:revision>87</cp:revision>
  <dcterms:created xsi:type="dcterms:W3CDTF">2015-10-16T00:24:37Z</dcterms:created>
  <dcterms:modified xsi:type="dcterms:W3CDTF">2015-11-04T15:53:20Z</dcterms:modified>
</cp:coreProperties>
</file>